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69"/>
  </p:notesMasterIdLst>
  <p:sldIdLst>
    <p:sldId id="258" r:id="rId2"/>
    <p:sldId id="261" r:id="rId3"/>
    <p:sldId id="262" r:id="rId4"/>
    <p:sldId id="263" r:id="rId5"/>
    <p:sldId id="265" r:id="rId6"/>
    <p:sldId id="266" r:id="rId7"/>
    <p:sldId id="257" r:id="rId8"/>
    <p:sldId id="315" r:id="rId9"/>
    <p:sldId id="316" r:id="rId10"/>
    <p:sldId id="318" r:id="rId11"/>
    <p:sldId id="319" r:id="rId12"/>
    <p:sldId id="320" r:id="rId13"/>
    <p:sldId id="322" r:id="rId14"/>
    <p:sldId id="321" r:id="rId15"/>
    <p:sldId id="323" r:id="rId16"/>
    <p:sldId id="324" r:id="rId17"/>
    <p:sldId id="325" r:id="rId18"/>
    <p:sldId id="326" r:id="rId19"/>
    <p:sldId id="314" r:id="rId20"/>
    <p:sldId id="260" r:id="rId21"/>
    <p:sldId id="268" r:id="rId22"/>
    <p:sldId id="267" r:id="rId23"/>
    <p:sldId id="269" r:id="rId24"/>
    <p:sldId id="270" r:id="rId25"/>
    <p:sldId id="272" r:id="rId26"/>
    <p:sldId id="271" r:id="rId27"/>
    <p:sldId id="274" r:id="rId28"/>
    <p:sldId id="273" r:id="rId29"/>
    <p:sldId id="313" r:id="rId30"/>
    <p:sldId id="284" r:id="rId31"/>
    <p:sldId id="283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4" r:id="rId51"/>
    <p:sldId id="303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276" r:id="rId60"/>
    <p:sldId id="275" r:id="rId61"/>
    <p:sldId id="280" r:id="rId62"/>
    <p:sldId id="277" r:id="rId63"/>
    <p:sldId id="259" r:id="rId64"/>
    <p:sldId id="278" r:id="rId65"/>
    <p:sldId id="279" r:id="rId66"/>
    <p:sldId id="281" r:id="rId67"/>
    <p:sldId id="312" r:id="rId6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9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F5E94-94DF-4BA4-9A1D-685A46BE731A}" type="datetimeFigureOut">
              <a:rPr lang="es-ES" smtClean="0"/>
              <a:pPr/>
              <a:t>29/11/2015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68CF3F-69D9-415B-932A-26B9ACADC51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2857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8CF3F-69D9-415B-932A-26B9ACADC517}" type="slidenum">
              <a:rPr lang="es-ES" smtClean="0"/>
              <a:pPr/>
              <a:t>48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8CF3F-69D9-415B-932A-26B9ACADC517}" type="slidenum">
              <a:rPr lang="es-ES" smtClean="0"/>
              <a:pPr/>
              <a:t>57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8CF3F-69D9-415B-932A-26B9ACADC517}" type="slidenum">
              <a:rPr lang="es-ES" smtClean="0"/>
              <a:pPr/>
              <a:t>58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8CF3F-69D9-415B-932A-26B9ACADC517}" type="slidenum">
              <a:rPr lang="es-ES" smtClean="0"/>
              <a:pPr/>
              <a:t>49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8CF3F-69D9-415B-932A-26B9ACADC517}" type="slidenum">
              <a:rPr lang="es-ES" smtClean="0"/>
              <a:pPr/>
              <a:t>50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8CF3F-69D9-415B-932A-26B9ACADC517}" type="slidenum">
              <a:rPr lang="es-ES" smtClean="0"/>
              <a:pPr/>
              <a:t>51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8CF3F-69D9-415B-932A-26B9ACADC517}" type="slidenum">
              <a:rPr lang="es-ES" smtClean="0"/>
              <a:pPr/>
              <a:t>52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8CF3F-69D9-415B-932A-26B9ACADC517}" type="slidenum">
              <a:rPr lang="es-ES" smtClean="0"/>
              <a:pPr/>
              <a:t>53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8CF3F-69D9-415B-932A-26B9ACADC517}" type="slidenum">
              <a:rPr lang="es-ES" smtClean="0"/>
              <a:pPr/>
              <a:t>54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8CF3F-69D9-415B-932A-26B9ACADC517}" type="slidenum">
              <a:rPr lang="es-ES" smtClean="0"/>
              <a:pPr/>
              <a:t>55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8CF3F-69D9-415B-932A-26B9ACADC517}" type="slidenum">
              <a:rPr lang="es-ES" smtClean="0"/>
              <a:pPr/>
              <a:t>56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9648-1ABA-4B82-97CA-2B4844DE83C2}" type="datetimeFigureOut">
              <a:rPr lang="es-ES" smtClean="0"/>
              <a:pPr/>
              <a:t>29/11/2015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980E-9613-4BD9-9644-35E1E171DA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9648-1ABA-4B82-97CA-2B4844DE83C2}" type="datetimeFigureOut">
              <a:rPr lang="es-ES" smtClean="0"/>
              <a:pPr/>
              <a:t>29/11/2015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980E-9613-4BD9-9644-35E1E171DA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9648-1ABA-4B82-97CA-2B4844DE83C2}" type="datetimeFigureOut">
              <a:rPr lang="es-ES" smtClean="0"/>
              <a:pPr/>
              <a:t>29/11/2015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980E-9613-4BD9-9644-35E1E171DA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9648-1ABA-4B82-97CA-2B4844DE83C2}" type="datetimeFigureOut">
              <a:rPr lang="es-ES" smtClean="0"/>
              <a:pPr/>
              <a:t>29/11/2015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980E-9613-4BD9-9644-35E1E171DA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9648-1ABA-4B82-97CA-2B4844DE83C2}" type="datetimeFigureOut">
              <a:rPr lang="es-ES" smtClean="0"/>
              <a:pPr/>
              <a:t>29/11/2015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980E-9613-4BD9-9644-35E1E171DA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9648-1ABA-4B82-97CA-2B4844DE83C2}" type="datetimeFigureOut">
              <a:rPr lang="es-ES" smtClean="0"/>
              <a:pPr/>
              <a:t>29/11/2015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980E-9613-4BD9-9644-35E1E171DA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9648-1ABA-4B82-97CA-2B4844DE83C2}" type="datetimeFigureOut">
              <a:rPr lang="es-ES" smtClean="0"/>
              <a:pPr/>
              <a:t>29/11/2015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980E-9613-4BD9-9644-35E1E171DA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9648-1ABA-4B82-97CA-2B4844DE83C2}" type="datetimeFigureOut">
              <a:rPr lang="es-ES" smtClean="0"/>
              <a:pPr/>
              <a:t>29/11/2015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980E-9613-4BD9-9644-35E1E171DA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9648-1ABA-4B82-97CA-2B4844DE83C2}" type="datetimeFigureOut">
              <a:rPr lang="es-ES" smtClean="0"/>
              <a:pPr/>
              <a:t>29/11/2015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980E-9613-4BD9-9644-35E1E171DA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9648-1ABA-4B82-97CA-2B4844DE83C2}" type="datetimeFigureOut">
              <a:rPr lang="es-ES" smtClean="0"/>
              <a:pPr/>
              <a:t>29/11/2015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980E-9613-4BD9-9644-35E1E171DA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9648-1ABA-4B82-97CA-2B4844DE83C2}" type="datetimeFigureOut">
              <a:rPr lang="es-ES" smtClean="0"/>
              <a:pPr/>
              <a:t>29/11/2015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980E-9613-4BD9-9644-35E1E171DA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89648-1ABA-4B82-97CA-2B4844DE83C2}" type="datetimeFigureOut">
              <a:rPr lang="es-ES" smtClean="0"/>
              <a:pPr/>
              <a:t>29/11/2015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0980E-9613-4BD9-9644-35E1E171DA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CuadroTexto"/>
          <p:cNvSpPr txBox="1"/>
          <p:nvPr/>
        </p:nvSpPr>
        <p:spPr>
          <a:xfrm>
            <a:off x="1043608" y="1628800"/>
            <a:ext cx="7128792" cy="2802850"/>
          </a:xfrm>
          <a:prstGeom prst="roundRect">
            <a:avLst>
              <a:gd name="adj" fmla="val 56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40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VALIDACIÓN Y LANZAMIENTO</a:t>
            </a:r>
          </a:p>
          <a:p>
            <a:pPr algn="ctr"/>
            <a:r>
              <a:rPr lang="es-ES_tradnl" sz="40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DEL PROTOCOLO</a:t>
            </a:r>
          </a:p>
          <a:p>
            <a:pPr algn="ctr"/>
            <a:r>
              <a:rPr lang="es-ES_tradnl" sz="10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</a:t>
            </a:r>
            <a:endParaRPr lang="es-ES_tradnl" sz="8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s-ES_tradnl" sz="4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pPr algn="ctr"/>
            <a:r>
              <a:rPr lang="es-ES_tradnl" sz="4000" dirty="0" smtClean="0">
                <a:solidFill>
                  <a:sysClr val="windowText" lastClr="000000"/>
                </a:solidFill>
                <a:latin typeface="+mj-lt"/>
                <a:ea typeface="Tahoma" pitchFamily="34" charset="0"/>
                <a:cs typeface="Tahoma" pitchFamily="34" charset="0"/>
              </a:rPr>
              <a:t>SOBRE ATENCIÓN INTEGRAL</a:t>
            </a:r>
            <a:endParaRPr lang="es-ES_tradnl" sz="4000" dirty="0" smtClean="0">
              <a:latin typeface="+mj-lt"/>
              <a:ea typeface="Tahoma" pitchFamily="34" charset="0"/>
              <a:cs typeface="Tahoma" pitchFamily="34" charset="0"/>
            </a:endParaRPr>
          </a:p>
          <a:p>
            <a:pPr algn="ctr"/>
            <a:endParaRPr lang="es-ES_tradnl" sz="1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s-ES_tradnl" sz="3000" spc="-100" dirty="0" smtClean="0">
                <a:ln>
                  <a:solidFill>
                    <a:schemeClr val="tx2"/>
                  </a:solidFill>
                </a:ln>
                <a:solidFill>
                  <a:schemeClr val="bg1"/>
                </a:solidFill>
                <a:latin typeface="+mj-lt"/>
                <a:ea typeface="Tahoma" pitchFamily="34" charset="0"/>
                <a:cs typeface="Tahoma" pitchFamily="34" charset="0"/>
              </a:rPr>
              <a:t>A LAS VÍCTIMAS DE </a:t>
            </a:r>
            <a:r>
              <a:rPr lang="es-ES_tradnl" sz="3000" spc="-100" dirty="0">
                <a:ln>
                  <a:solidFill>
                    <a:schemeClr val="tx2"/>
                  </a:solidFill>
                </a:ln>
                <a:solidFill>
                  <a:schemeClr val="bg1"/>
                </a:solidFill>
                <a:latin typeface="+mj-lt"/>
                <a:ea typeface="Tahoma" pitchFamily="34" charset="0"/>
                <a:cs typeface="Tahoma" pitchFamily="34" charset="0"/>
              </a:rPr>
              <a:t>VIOLENCIA DE </a:t>
            </a:r>
            <a:r>
              <a:rPr lang="es-ES_tradnl" sz="3000" spc="-100" dirty="0" smtClean="0">
                <a:ln>
                  <a:solidFill>
                    <a:schemeClr val="tx2"/>
                  </a:solidFill>
                </a:ln>
                <a:solidFill>
                  <a:schemeClr val="bg1"/>
                </a:solidFill>
                <a:latin typeface="+mj-lt"/>
                <a:ea typeface="Tahoma" pitchFamily="34" charset="0"/>
                <a:cs typeface="Tahoma" pitchFamily="34" charset="0"/>
              </a:rPr>
              <a:t>GÉNERO</a:t>
            </a:r>
            <a:endParaRPr lang="es-ES_tradnl" sz="100" spc="-100" dirty="0" smtClean="0">
              <a:ln>
                <a:solidFill>
                  <a:schemeClr val="tx2"/>
                </a:solidFill>
              </a:ln>
              <a:solidFill>
                <a:schemeClr val="bg1"/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pPr algn="ctr"/>
            <a:endParaRPr lang="es-ES" sz="400" spc="-100" dirty="0">
              <a:ln>
                <a:solidFill>
                  <a:schemeClr val="tx2"/>
                </a:solidFill>
              </a:ln>
              <a:solidFill>
                <a:schemeClr val="bg1"/>
              </a:solidFill>
              <a:latin typeface="+mj-lt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6" y="5013176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 smtClean="0"/>
              <a:t>PARAGUAY 1-2 DE SEPTIEMBRE 2015</a:t>
            </a:r>
            <a:endParaRPr lang="es-ES" sz="24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548680"/>
            <a:ext cx="9144000" cy="892552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SALUD REMITE A FISCALÍA                                                 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VIOLENCIA QUE GENERA LESIONES FÍSICAS O PSÍQUICAS DESTACABLES Y EVIDENTES</a:t>
            </a:r>
            <a:endParaRPr lang="es-E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395536" y="2595101"/>
            <a:ext cx="828092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61950" algn="l"/>
              </a:tabLst>
            </a:pP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Calibri" pitchFamily="34" charset="0"/>
                <a:ea typeface="Calibri" pitchFamily="34" charset="0"/>
                <a:cs typeface="Univers"/>
              </a:rPr>
              <a:t>La asistencia médica se iniciará de acuerdo al plan de actuaciones terapéuticas que  corresponda</a:t>
            </a:r>
          </a:p>
          <a:p>
            <a:pPr marL="361950" marR="0" lvl="0" indent="-361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61950" algn="l"/>
              </a:tabLst>
            </a:pP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61950" algn="l"/>
              </a:tabLst>
            </a:pP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Calibri" pitchFamily="34" charset="0"/>
                <a:ea typeface="Calibri" pitchFamily="34" charset="0"/>
                <a:cs typeface="Univers"/>
              </a:rPr>
              <a:t>Si existen indicios de  agresión o abuso sexual, informará al fiscal/a para que este coordine y ordenen la presencia forense</a:t>
            </a:r>
          </a:p>
          <a:p>
            <a:pPr marL="3619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61950" algn="l"/>
              </a:tabLst>
            </a:pP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61950" algn="l"/>
              </a:tabLst>
            </a:pP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Calibri" pitchFamily="34" charset="0"/>
                <a:ea typeface="Calibri" pitchFamily="34" charset="0"/>
                <a:cs typeface="Univers"/>
              </a:rPr>
              <a:t>Tras la asistencia médica, se procederá a cumplimentar el Informe médico o parte de lesiones. </a:t>
            </a:r>
          </a:p>
          <a:p>
            <a:pPr marL="3619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61950" algn="l"/>
              </a:tabLst>
            </a:pPr>
            <a:endParaRPr lang="es-ES" sz="2000" dirty="0" smtClean="0">
              <a:solidFill>
                <a:srgbClr val="231F20"/>
              </a:solidFill>
              <a:latin typeface="Calibri" pitchFamily="34" charset="0"/>
              <a:ea typeface="Calibri" pitchFamily="34" charset="0"/>
              <a:cs typeface="Univers"/>
            </a:endParaRPr>
          </a:p>
          <a:p>
            <a:pPr marL="36195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61950" algn="l"/>
              </a:tabLst>
            </a:pPr>
            <a:r>
              <a:rPr kumimoji="0" lang="es-ES" sz="22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Calibri" pitchFamily="34" charset="0"/>
                <a:ea typeface="Calibri" pitchFamily="34" charset="0"/>
                <a:cs typeface="Univers"/>
              </a:rPr>
              <a:t>Éste debe  incorporar al menos  los siguientes apartados</a:t>
            </a: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Calibri" pitchFamily="34" charset="0"/>
                <a:ea typeface="Calibri" pitchFamily="34" charset="0"/>
                <a:cs typeface="Univers"/>
              </a:rPr>
              <a:t>:</a:t>
            </a:r>
            <a:endParaRPr kumimoji="0" lang="es-E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772816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algn="just"/>
            <a:r>
              <a:rPr lang="es-ES" dirty="0" smtClean="0"/>
              <a:t>ANTE EPISODIO DE VIOLENCIA QUE </a:t>
            </a:r>
            <a:r>
              <a:rPr lang="es-ES" b="1" dirty="0" smtClean="0"/>
              <a:t>GENERA LESIONES </a:t>
            </a:r>
            <a:r>
              <a:rPr lang="es-ES" dirty="0" smtClean="0"/>
              <a:t>FÍSICAS O PSÍQUICAS DETECABLES Y EVIDENTES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395536" y="2703984"/>
            <a:ext cx="8280920" cy="3308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200"/>
              </a:spcAft>
              <a:buSzPts val="800"/>
              <a:buFont typeface="Wingdings"/>
              <a:buChar char=""/>
              <a:tabLst>
                <a:tab pos="457200" algn="l"/>
              </a:tabLst>
            </a:pPr>
            <a:r>
              <a:rPr lang="es-ES" sz="2000" dirty="0" smtClean="0">
                <a:latin typeface="Arial Narrow"/>
                <a:ea typeface="Calibri"/>
                <a:cs typeface="Times New Roman"/>
              </a:rPr>
              <a:t>Datos de filiación de la víctima (nombre, edad, sexo, dirección,…).</a:t>
            </a:r>
            <a:endParaRPr lang="es-ES" sz="2000" dirty="0" smtClean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SzPts val="800"/>
              <a:buFont typeface="Wingdings"/>
              <a:buChar char=""/>
              <a:tabLst>
                <a:tab pos="457200" algn="l"/>
              </a:tabLst>
            </a:pPr>
            <a:r>
              <a:rPr lang="es-ES" sz="2000" dirty="0" smtClean="0">
                <a:latin typeface="Arial Narrow"/>
                <a:ea typeface="Calibri"/>
                <a:cs typeface="Times New Roman"/>
              </a:rPr>
              <a:t>Motivos de  la asistencia según declaración de la víctima (Fecha, hora y lugar de la agresión, persona agresora si se conoce y tipo de violencia, física, psíquica o ambas).</a:t>
            </a:r>
            <a:endParaRPr lang="es-ES" sz="2000" dirty="0" smtClean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200"/>
              </a:spcAft>
              <a:buSzPts val="800"/>
              <a:buFont typeface="Wingdings"/>
              <a:buChar char=""/>
              <a:tabLst>
                <a:tab pos="457200" algn="l"/>
              </a:tabLst>
            </a:pPr>
            <a:r>
              <a:rPr lang="es-ES" sz="2000" dirty="0" smtClean="0">
                <a:latin typeface="Arial Narrow"/>
                <a:ea typeface="Calibri"/>
                <a:cs typeface="Times New Roman"/>
              </a:rPr>
              <a:t>Antecedentes personales en relación con las lesiones.</a:t>
            </a:r>
            <a:endParaRPr lang="es-ES" sz="2000" dirty="0" smtClean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SzPts val="800"/>
              <a:buFont typeface="Wingdings"/>
              <a:buChar char=""/>
              <a:tabLst>
                <a:tab pos="457200" algn="l"/>
              </a:tabLst>
            </a:pPr>
            <a:r>
              <a:rPr lang="es-ES" sz="2000" dirty="0" smtClean="0">
                <a:latin typeface="Arial Narrow"/>
                <a:ea typeface="Calibri"/>
                <a:cs typeface="Times New Roman"/>
              </a:rPr>
              <a:t>Exploración física (descripción de las lesiones: forma, tamaño o dimensiones, ubicación y aspectos descriptivos del color, siendo aconsejable la toma de fotografías previo consentimiento de la víctima).</a:t>
            </a:r>
            <a:endParaRPr lang="es-ES" sz="2000" dirty="0" smtClean="0">
              <a:ea typeface="Calibri"/>
              <a:cs typeface="Times New Roman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23528" y="1988840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/>
              <a:t>…..</a:t>
            </a:r>
            <a:r>
              <a:rPr lang="es-ES" sz="2400" dirty="0" smtClean="0"/>
              <a:t>Éste debe  incorporar al menos  los siguientes apartados</a:t>
            </a:r>
            <a:r>
              <a:rPr lang="es-ES" sz="2000" dirty="0" smtClean="0"/>
              <a:t>:</a:t>
            </a:r>
            <a:endParaRPr lang="es-ES" sz="2000" dirty="0"/>
          </a:p>
        </p:txBody>
      </p:sp>
      <p:sp>
        <p:nvSpPr>
          <p:cNvPr id="5" name="4 Rectángulo"/>
          <p:cNvSpPr/>
          <p:nvPr/>
        </p:nvSpPr>
        <p:spPr>
          <a:xfrm>
            <a:off x="0" y="548680"/>
            <a:ext cx="9144000" cy="892552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SALUD REMITE A FISCALÍA                                                 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VIOLENCIA QUE GENERA LESIONES FÍSICAS O PSÍQUICAS DESTACABLES Y EVIDENTES</a:t>
            </a:r>
            <a:endParaRPr lang="es-E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395536" y="2592447"/>
            <a:ext cx="8136904" cy="303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800"/>
              </a:spcAft>
              <a:buSzPts val="800"/>
              <a:buFont typeface="Wingdings"/>
              <a:buChar char=""/>
              <a:tabLst>
                <a:tab pos="457200" algn="l"/>
              </a:tabLst>
            </a:pPr>
            <a:r>
              <a:rPr lang="es-ES" sz="2000" dirty="0" smtClean="0">
                <a:latin typeface="Arial Narrow"/>
                <a:ea typeface="Calibri"/>
                <a:cs typeface="Times New Roman"/>
              </a:rPr>
              <a:t>Estado emocional  en el momento del parte.</a:t>
            </a:r>
            <a:endParaRPr lang="es-ES" sz="2000" dirty="0" smtClean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800"/>
              </a:spcAft>
              <a:buSzPts val="800"/>
              <a:buFont typeface="Wingdings"/>
              <a:buChar char=""/>
              <a:tabLst>
                <a:tab pos="457200" algn="l"/>
              </a:tabLst>
            </a:pPr>
            <a:r>
              <a:rPr lang="es-ES" sz="2000" dirty="0" smtClean="0">
                <a:latin typeface="Arial Narrow"/>
                <a:ea typeface="Calibri"/>
                <a:cs typeface="Times New Roman"/>
              </a:rPr>
              <a:t>Diagnóstico y tratamiento: en relación a la reparación inmediata que puede  ordenar el/la  juez/a, cobertura de  gastos médicos por el agresor. </a:t>
            </a:r>
            <a:endParaRPr lang="es-ES" sz="2000" dirty="0" smtClean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800"/>
              </a:spcAft>
              <a:buSzPts val="800"/>
              <a:buFont typeface="Wingdings"/>
              <a:buChar char=""/>
              <a:tabLst>
                <a:tab pos="457200" algn="l"/>
              </a:tabLst>
            </a:pPr>
            <a:r>
              <a:rPr lang="es-ES" sz="2000" dirty="0" smtClean="0">
                <a:solidFill>
                  <a:srgbClr val="231F20"/>
                </a:solidFill>
                <a:latin typeface="Arial Narrow"/>
                <a:ea typeface="Calibri"/>
                <a:cs typeface="Univers"/>
              </a:rPr>
              <a:t>Plan de actuación y observaciones: tomando en cuenta las circunstancias de cada caso, determinara dónde se deriva a la víctima, a Atención Primaria, a un Hospital para su ingreso, a Servicios Sociales, al Servicio de Asistencia a la Víctima o a otro.</a:t>
            </a:r>
            <a:endParaRPr lang="es-ES" sz="2000" dirty="0">
              <a:ea typeface="Calibri"/>
              <a:cs typeface="Times New Roman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23528" y="1988840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/>
              <a:t>…..</a:t>
            </a:r>
            <a:r>
              <a:rPr lang="es-ES" sz="2400" dirty="0" smtClean="0"/>
              <a:t>Éste debe  incorporar al menos  los siguientes apartados</a:t>
            </a:r>
            <a:r>
              <a:rPr lang="es-ES" sz="2000" dirty="0" smtClean="0"/>
              <a:t>:</a:t>
            </a:r>
            <a:endParaRPr lang="es-ES" sz="2000" dirty="0"/>
          </a:p>
        </p:txBody>
      </p:sp>
      <p:sp>
        <p:nvSpPr>
          <p:cNvPr id="5" name="4 Rectángulo"/>
          <p:cNvSpPr/>
          <p:nvPr/>
        </p:nvSpPr>
        <p:spPr>
          <a:xfrm>
            <a:off x="0" y="548680"/>
            <a:ext cx="9144000" cy="892552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SALUD REMITE A FISCALÍA                                                 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VIOLENCIA QUE GENERA LESIONES FÍSICAS O PSÍQUICAS DESTACABLES Y EVIDENTES</a:t>
            </a:r>
            <a:endParaRPr lang="es-E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395536" y="1900863"/>
            <a:ext cx="7992888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61950" lvl="0" indent="-361950" algn="just">
              <a:tabLst>
                <a:tab pos="361950" algn="l"/>
              </a:tabLst>
            </a:pPr>
            <a:r>
              <a:rPr lang="es-ES" sz="2400" dirty="0" smtClean="0"/>
              <a:t>4. </a:t>
            </a:r>
            <a:r>
              <a:rPr lang="es-ES" sz="2200" dirty="0" smtClean="0"/>
              <a:t>EL INFORME MÉDICO O PARTE DE LESIONES, una vez confeccionado, se hace lectura del mismo a la víctima y se remite a la mayor  brevedad posible a la Fiscalía. </a:t>
            </a:r>
          </a:p>
          <a:p>
            <a:pPr lvl="0" algn="just"/>
            <a:endParaRPr lang="es-ES" sz="1400" dirty="0" smtClean="0"/>
          </a:p>
          <a:p>
            <a:pPr marL="361950" lvl="0" algn="just"/>
            <a:r>
              <a:rPr lang="es-ES" sz="2200" dirty="0" smtClean="0"/>
              <a:t>Tanto </a:t>
            </a:r>
            <a:r>
              <a:rPr lang="es-ES" sz="2200" u="sng" dirty="0" smtClean="0"/>
              <a:t>del informe como del oficio de remisión </a:t>
            </a:r>
            <a:r>
              <a:rPr lang="es-ES" sz="2200" dirty="0" smtClean="0"/>
              <a:t>es preciso proveer de una copia a la víctima. </a:t>
            </a:r>
          </a:p>
          <a:p>
            <a:pPr marL="361950" lvl="0" algn="just"/>
            <a:endParaRPr lang="es-ES" sz="1400" dirty="0" smtClean="0"/>
          </a:p>
          <a:p>
            <a:pPr marL="361950" lvl="0" algn="just"/>
            <a:r>
              <a:rPr lang="es-ES" sz="2200" dirty="0" smtClean="0"/>
              <a:t>Ésta podrá habilitar a otra persona para recoger ambos documentos si lo considerara más conveniente o pertinente para su seguridad. </a:t>
            </a:r>
          </a:p>
          <a:p>
            <a:pPr marL="361950" lvl="0" algn="just"/>
            <a:endParaRPr lang="es-ES" sz="1400" dirty="0" smtClean="0"/>
          </a:p>
          <a:p>
            <a:pPr marL="361950" lvl="0" algn="just"/>
            <a:r>
              <a:rPr lang="es-ES" sz="2200" dirty="0" smtClean="0"/>
              <a:t>Ambos documentos deben </a:t>
            </a:r>
            <a:r>
              <a:rPr lang="es-ES" sz="2200" u="sng" dirty="0" smtClean="0"/>
              <a:t>dejar rastro en la historia clínica </a:t>
            </a:r>
            <a:r>
              <a:rPr lang="es-ES" sz="2200" dirty="0" smtClean="0"/>
              <a:t>de la víctima.</a:t>
            </a:r>
            <a:r>
              <a:rPr lang="es-ES" sz="2400" dirty="0" smtClean="0"/>
              <a:t> </a:t>
            </a:r>
          </a:p>
        </p:txBody>
      </p:sp>
      <p:sp>
        <p:nvSpPr>
          <p:cNvPr id="5" name="4 Rectángulo"/>
          <p:cNvSpPr/>
          <p:nvPr/>
        </p:nvSpPr>
        <p:spPr>
          <a:xfrm>
            <a:off x="0" y="548680"/>
            <a:ext cx="9144000" cy="892552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SALUD REMITE A FISCALÍA                                                 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VIOLENCIA QUE GENERA LESIONES FÍSICAS O PSÍQUICAS DESTACABLES Y EVIDENTES</a:t>
            </a:r>
            <a:endParaRPr lang="es-E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539552" y="2214736"/>
            <a:ext cx="7776864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61950" lvl="0" indent="-361950" algn="just">
              <a:tabLst>
                <a:tab pos="361950" algn="l"/>
              </a:tabLst>
            </a:pPr>
            <a:r>
              <a:rPr lang="es-ES" sz="2200" dirty="0" smtClean="0"/>
              <a:t>5. Si esta primera actuación médica se realiza desde </a:t>
            </a:r>
            <a:r>
              <a:rPr lang="es-ES" sz="2200" u="sng" dirty="0" smtClean="0"/>
              <a:t>los servicios de urgencia o de atención especializada,</a:t>
            </a:r>
            <a:r>
              <a:rPr lang="es-ES" sz="2200" dirty="0" smtClean="0"/>
              <a:t> se deberá cumplimentar además </a:t>
            </a:r>
            <a:r>
              <a:rPr lang="es-ES" sz="2200" u="sng" dirty="0" smtClean="0"/>
              <a:t>un informe médico </a:t>
            </a:r>
            <a:r>
              <a:rPr lang="es-ES" sz="2200" dirty="0" smtClean="0"/>
              <a:t>estrictamente que pueda ser utilizado por el/la </a:t>
            </a:r>
            <a:r>
              <a:rPr lang="es-ES" sz="2200" u="sng" dirty="0" smtClean="0"/>
              <a:t>médico habitual, </a:t>
            </a:r>
            <a:r>
              <a:rPr lang="es-ES" sz="2200" dirty="0" smtClean="0"/>
              <a:t>que se hará cargo del tratamiento.</a:t>
            </a:r>
          </a:p>
          <a:p>
            <a:pPr algn="just"/>
            <a:r>
              <a:rPr lang="es-ES" sz="2200" dirty="0" smtClean="0"/>
              <a:t> </a:t>
            </a:r>
          </a:p>
          <a:p>
            <a:pPr marL="361950" lvl="0" indent="-361950" algn="just">
              <a:tabLst>
                <a:tab pos="361950" algn="l"/>
              </a:tabLst>
            </a:pPr>
            <a:r>
              <a:rPr lang="es-ES" sz="2200" dirty="0" smtClean="0"/>
              <a:t>6.  Los/as profesionales sanitarios deben </a:t>
            </a:r>
            <a:r>
              <a:rPr lang="es-ES" sz="2200" u="sng" dirty="0" smtClean="0"/>
              <a:t>conocer las medidas sociales</a:t>
            </a:r>
            <a:r>
              <a:rPr lang="es-ES" sz="2200" dirty="0" smtClean="0"/>
              <a:t> con las que cuenta el centro sanitario para ofrecérselas a la víctima y en caso de que no existan o sean insuficientes se proporcionará el contacto con los Servicios Sociales del municipio o los de Atención a la Víctima.</a:t>
            </a:r>
            <a:endParaRPr lang="es-ES" sz="2200" dirty="0"/>
          </a:p>
        </p:txBody>
      </p:sp>
      <p:sp>
        <p:nvSpPr>
          <p:cNvPr id="7" name="6 Rectángulo"/>
          <p:cNvSpPr/>
          <p:nvPr/>
        </p:nvSpPr>
        <p:spPr>
          <a:xfrm>
            <a:off x="0" y="548680"/>
            <a:ext cx="9144000" cy="892552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SALUD REMITE A FISCALÍA                                                 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VIOLENCIA QUE GENERA LESIONES FÍSICAS O PSÍQUICAS DESTACABLES Y EVIDENTES</a:t>
            </a:r>
            <a:endParaRPr lang="es-E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539552" y="2357593"/>
            <a:ext cx="7848872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s-ES" sz="2400" dirty="0" smtClean="0"/>
              <a:t>Se debe </a:t>
            </a:r>
            <a:r>
              <a:rPr lang="es-ES" sz="2400" u="sng" dirty="0" smtClean="0"/>
              <a:t>valorar si existe un riesgo objetivo </a:t>
            </a:r>
            <a:r>
              <a:rPr lang="es-ES" sz="2400" dirty="0" smtClean="0"/>
              <a:t>para la seguridad o integridad  física de la mujer:</a:t>
            </a:r>
          </a:p>
          <a:p>
            <a:pPr algn="just"/>
            <a:endParaRPr lang="es-ES" sz="2400" dirty="0" smtClean="0"/>
          </a:p>
          <a:p>
            <a:pPr algn="ctr"/>
            <a:r>
              <a:rPr lang="es-ES" sz="2800" b="1" dirty="0" smtClean="0"/>
              <a:t> SI EXISTIERA</a:t>
            </a:r>
          </a:p>
          <a:p>
            <a:pPr algn="ctr"/>
            <a:r>
              <a:rPr lang="es-ES" sz="2800" dirty="0" smtClean="0"/>
              <a:t> </a:t>
            </a:r>
            <a:r>
              <a:rPr lang="es-ES" sz="2500" dirty="0" smtClean="0"/>
              <a:t>Se solicitará la presencia policial en el centro de salud 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smtClean="0"/>
              <a:t>El riesgo deberá ser </a:t>
            </a:r>
            <a:r>
              <a:rPr lang="es-ES" sz="2400" u="sng" dirty="0" smtClean="0"/>
              <a:t>evaluado por el Ministerio Público Fiscal </a:t>
            </a:r>
            <a:r>
              <a:rPr lang="es-ES" sz="2400" dirty="0" smtClean="0"/>
              <a:t>para llegar a una valoración completa.</a:t>
            </a:r>
            <a:endParaRPr lang="es-ES" sz="2400" dirty="0"/>
          </a:p>
        </p:txBody>
      </p:sp>
      <p:sp>
        <p:nvSpPr>
          <p:cNvPr id="4" name="3 Rectángulo"/>
          <p:cNvSpPr/>
          <p:nvPr/>
        </p:nvSpPr>
        <p:spPr>
          <a:xfrm>
            <a:off x="0" y="548680"/>
            <a:ext cx="9144000" cy="892552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SALUD REMITE A FISCALÍA                                                 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VIOLENCIA QUE GENERA LESIONES FÍSICAS O PSÍQUICAS DESTACABLES Y EVIDENTES</a:t>
            </a:r>
            <a:endParaRPr lang="es-E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611560" y="2348880"/>
            <a:ext cx="8064896" cy="3636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s-ES" sz="2000" dirty="0" smtClean="0"/>
              <a:t>Nos encontramos ante esas situaciones en las que el personal sanitario tiene </a:t>
            </a:r>
            <a:r>
              <a:rPr lang="es-ES" sz="2000" u="sng" dirty="0" smtClean="0"/>
              <a:t>fundadas sospechas </a:t>
            </a:r>
            <a:r>
              <a:rPr lang="es-ES" sz="2000" dirty="0" smtClean="0"/>
              <a:t>de que puede existir maltrato de acuerdo a los indicios detectados en una revisión o una atención en base a otra dolencia. </a:t>
            </a:r>
          </a:p>
          <a:p>
            <a:pPr algn="just"/>
            <a:endParaRPr lang="es-ES" sz="1600" dirty="0" smtClean="0"/>
          </a:p>
          <a:p>
            <a:pPr algn="just"/>
            <a:r>
              <a:rPr lang="es-ES" sz="2000" dirty="0" smtClean="0"/>
              <a:t>Está estudiado que las mujeres objeto de agresiones acuden al centro de salud transcurrido un tiempo por lo general largo, en torno a un año después de inicio del maltrato. </a:t>
            </a:r>
          </a:p>
          <a:p>
            <a:pPr algn="just"/>
            <a:endParaRPr lang="es-ES" sz="1600" dirty="0" smtClean="0"/>
          </a:p>
          <a:p>
            <a:pPr algn="just"/>
            <a:r>
              <a:rPr lang="es-ES" sz="2000" dirty="0" smtClean="0"/>
              <a:t>Los centros de salud deben </a:t>
            </a:r>
            <a:r>
              <a:rPr lang="es-ES" sz="2000" u="sng" dirty="0" smtClean="0"/>
              <a:t>dotar de capacitaciones y herramientas a sus profesionales para catalogar y detectar los signos de este tipo de violencia</a:t>
            </a:r>
            <a:r>
              <a:rPr lang="es-ES" sz="2000" dirty="0" smtClean="0"/>
              <a:t>, de manera que la detección pueda realizarse lo más tempranamente posible.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0" y="548680"/>
            <a:ext cx="9144000" cy="861774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SALUD REMITE A FISCALÍA                                                 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ANTE EPISODIO DE VIOLENCIA QUE </a:t>
            </a:r>
            <a:r>
              <a:rPr lang="es-ES" b="1" dirty="0" smtClean="0">
                <a:solidFill>
                  <a:schemeClr val="bg1"/>
                </a:solidFill>
              </a:rPr>
              <a:t>NO GENERA LESIONES </a:t>
            </a:r>
            <a:r>
              <a:rPr lang="es-ES" dirty="0" smtClean="0">
                <a:solidFill>
                  <a:schemeClr val="bg1"/>
                </a:solidFill>
              </a:rPr>
              <a:t>DESTACABLES Y EVIDENTES</a:t>
            </a:r>
            <a:endParaRPr lang="es-E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700808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algn="just"/>
            <a:r>
              <a:rPr lang="es-ES" dirty="0" smtClean="0"/>
              <a:t>ANTE EPISODIO DE VIOLENCIA QUE </a:t>
            </a:r>
            <a:r>
              <a:rPr lang="es-ES" b="1" u="sng" dirty="0" smtClean="0"/>
              <a:t>NO</a:t>
            </a:r>
            <a:r>
              <a:rPr lang="es-ES" u="sng" dirty="0" smtClean="0"/>
              <a:t> </a:t>
            </a:r>
            <a:r>
              <a:rPr lang="es-ES" b="1" u="sng" dirty="0" smtClean="0"/>
              <a:t>GENERA LESIONES </a:t>
            </a:r>
            <a:r>
              <a:rPr lang="es-ES" dirty="0" smtClean="0"/>
              <a:t>DESTACABLES Y EVIDENTES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395536" y="1772816"/>
            <a:ext cx="8352928" cy="4632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000" b="1" dirty="0" smtClean="0">
                <a:solidFill>
                  <a:srgbClr val="231F20"/>
                </a:solidFill>
                <a:ea typeface="Calibri"/>
                <a:cs typeface="Univers"/>
              </a:rPr>
              <a:t>Si la mujer reconoce estar en una situación de violencia</a:t>
            </a:r>
            <a:r>
              <a:rPr lang="es-ES" dirty="0" smtClean="0">
                <a:solidFill>
                  <a:srgbClr val="231F20"/>
                </a:solidFill>
                <a:ea typeface="Calibri"/>
                <a:cs typeface="Univers"/>
              </a:rPr>
              <a:t>:</a:t>
            </a:r>
          </a:p>
          <a:p>
            <a:pPr marL="342900" lvl="0" indent="19050" algn="just">
              <a:spcAft>
                <a:spcPts val="0"/>
              </a:spcAft>
            </a:pPr>
            <a:r>
              <a:rPr lang="es-ES" dirty="0" smtClean="0">
                <a:solidFill>
                  <a:srgbClr val="231F20"/>
                </a:solidFill>
                <a:ea typeface="Calibri"/>
                <a:cs typeface="Univers"/>
              </a:rPr>
              <a:t>Se debe proceder a realizar una exploración minuciosa para detectar posibles lesiones o valorar su estado emocional, informándole de las exploraciones que se vayan a realizar y de su finalidad.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romanUcPeriod"/>
            </a:pPr>
            <a:endParaRPr lang="es-ES" sz="1200" dirty="0" smtClean="0">
              <a:solidFill>
                <a:schemeClr val="bg1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000" b="1" dirty="0" smtClean="0">
                <a:solidFill>
                  <a:srgbClr val="231F20"/>
                </a:solidFill>
                <a:ea typeface="Calibri"/>
                <a:cs typeface="Univers"/>
              </a:rPr>
              <a:t>Si la víctima no quiere denunciar los hechos</a:t>
            </a:r>
            <a:r>
              <a:rPr lang="es-ES" dirty="0" smtClean="0">
                <a:solidFill>
                  <a:srgbClr val="231F20"/>
                </a:solidFill>
                <a:ea typeface="Calibri"/>
                <a:cs typeface="Univers"/>
              </a:rPr>
              <a:t>:</a:t>
            </a:r>
          </a:p>
          <a:p>
            <a:pPr marL="361950" lvl="0" algn="just">
              <a:spcAft>
                <a:spcPts val="0"/>
              </a:spcAft>
            </a:pPr>
            <a:r>
              <a:rPr lang="es-ES" dirty="0" smtClean="0">
                <a:solidFill>
                  <a:srgbClr val="231F20"/>
                </a:solidFill>
                <a:ea typeface="Calibri"/>
                <a:cs typeface="Univers"/>
              </a:rPr>
              <a:t>Se le ha de explicar que denunciar no es sólo un derecho sino también una forma de romper con la relación violenta que está sufriendo y la manera de acceder a los </a:t>
            </a:r>
            <a:r>
              <a:rPr lang="es-ES" u="sng" dirty="0" smtClean="0">
                <a:solidFill>
                  <a:srgbClr val="231F20"/>
                </a:solidFill>
                <a:ea typeface="Calibri"/>
                <a:cs typeface="Univers"/>
              </a:rPr>
              <a:t>mecanismos de protección de la Administración de Justicia y del Estado: </a:t>
            </a:r>
          </a:p>
          <a:p>
            <a:pPr marL="361950" lvl="0" algn="just">
              <a:spcAft>
                <a:spcPts val="0"/>
              </a:spcAft>
            </a:pPr>
            <a:endParaRPr lang="es-ES" sz="800" u="sng" dirty="0" smtClean="0">
              <a:solidFill>
                <a:srgbClr val="231F20"/>
              </a:solidFill>
              <a:ea typeface="Calibri"/>
              <a:cs typeface="Univers"/>
            </a:endParaRPr>
          </a:p>
          <a:p>
            <a:pPr marL="361950" lvl="0" algn="just">
              <a:spcAft>
                <a:spcPts val="0"/>
              </a:spcAft>
            </a:pPr>
            <a:r>
              <a:rPr lang="es-ES" dirty="0" smtClean="0">
                <a:solidFill>
                  <a:srgbClr val="0070C0"/>
                </a:solidFill>
                <a:ea typeface="Calibri"/>
                <a:cs typeface="Univers"/>
              </a:rPr>
              <a:t>Alejamiento de la persona agresora, protección policial, suspensión de los derechos del padre respecto al hijo o hija, uso de la vivienda, pensión de alimentos, acompañamiento en el proceso, atención psicológica, provisión de refugio, etc. </a:t>
            </a:r>
          </a:p>
          <a:p>
            <a:pPr marL="361950" lvl="0" algn="just">
              <a:spcAft>
                <a:spcPts val="0"/>
              </a:spcAft>
            </a:pPr>
            <a:endParaRPr lang="es-ES" sz="800" dirty="0" smtClean="0">
              <a:solidFill>
                <a:srgbClr val="231F20"/>
              </a:solidFill>
              <a:ea typeface="Calibri"/>
              <a:cs typeface="Univers"/>
            </a:endParaRPr>
          </a:p>
          <a:p>
            <a:pPr marL="361950" lvl="0" algn="just">
              <a:spcAft>
                <a:spcPts val="0"/>
              </a:spcAft>
            </a:pPr>
            <a:r>
              <a:rPr lang="es-ES" dirty="0" smtClean="0">
                <a:solidFill>
                  <a:srgbClr val="231F20"/>
                </a:solidFill>
                <a:ea typeface="Calibri"/>
                <a:cs typeface="Univers"/>
              </a:rPr>
              <a:t>Para ello </a:t>
            </a:r>
            <a:r>
              <a:rPr lang="es-ES" u="sng" dirty="0" smtClean="0">
                <a:solidFill>
                  <a:srgbClr val="231F20"/>
                </a:solidFill>
                <a:ea typeface="Calibri"/>
                <a:cs typeface="Univers"/>
              </a:rPr>
              <a:t>deberá ser capacitado el personal del Ministerio de Salud Pública </a:t>
            </a:r>
            <a:r>
              <a:rPr lang="es-ES" dirty="0" smtClean="0">
                <a:solidFill>
                  <a:srgbClr val="231F20"/>
                </a:solidFill>
                <a:ea typeface="Calibri"/>
                <a:cs typeface="Univers"/>
              </a:rPr>
              <a:t>y </a:t>
            </a:r>
            <a:r>
              <a:rPr lang="es-ES" u="sng" dirty="0" smtClean="0">
                <a:solidFill>
                  <a:srgbClr val="231F20"/>
                </a:solidFill>
                <a:ea typeface="Calibri"/>
                <a:cs typeface="Univers"/>
              </a:rPr>
              <a:t>Bienestar Social </a:t>
            </a:r>
            <a:r>
              <a:rPr lang="es-ES" dirty="0" smtClean="0">
                <a:solidFill>
                  <a:srgbClr val="231F20"/>
                </a:solidFill>
                <a:ea typeface="Calibri"/>
                <a:cs typeface="Univers"/>
              </a:rPr>
              <a:t>que realiza atención primaria en salud sobre violencia basada en género y la importancia de su denuncia.</a:t>
            </a:r>
            <a:endParaRPr lang="es-ES" dirty="0">
              <a:ea typeface="Calibri"/>
              <a:cs typeface="Times New Roman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0" y="548680"/>
            <a:ext cx="9144000" cy="861774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SALUD REMITE A FISCALÍA                                                 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ANTE EPISODIO DE VIOLENCIA QUE </a:t>
            </a:r>
            <a:r>
              <a:rPr lang="es-ES" b="1" dirty="0" smtClean="0">
                <a:solidFill>
                  <a:schemeClr val="bg1"/>
                </a:solidFill>
              </a:rPr>
              <a:t>NO GENERA LESIONES </a:t>
            </a:r>
            <a:r>
              <a:rPr lang="es-ES" dirty="0" smtClean="0">
                <a:solidFill>
                  <a:schemeClr val="bg1"/>
                </a:solidFill>
              </a:rPr>
              <a:t>DESTACABLES Y EVIDENTES</a:t>
            </a:r>
            <a:endParaRPr lang="es-E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395536" y="1916832"/>
            <a:ext cx="8352928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66700" lvl="0" indent="-266700" algn="just">
              <a:buFont typeface="Wingdings" pitchFamily="2" charset="2"/>
              <a:buChar char="§"/>
              <a:tabLst>
                <a:tab pos="266700" algn="l"/>
              </a:tabLst>
            </a:pPr>
            <a:r>
              <a:rPr lang="es-ES" sz="2000" dirty="0" smtClean="0"/>
              <a:t>Dado de que deben considerarse delitos de acción pública, los profesionales de la </a:t>
            </a:r>
            <a:r>
              <a:rPr lang="es-ES" sz="2000" u="sng" dirty="0" smtClean="0"/>
              <a:t>salud están obligados a reportar estos hallazgos al fiscal/a y la víctima debe estar informada de ello.</a:t>
            </a:r>
          </a:p>
          <a:p>
            <a:pPr marL="266700" indent="-266700">
              <a:tabLst>
                <a:tab pos="266700" algn="l"/>
              </a:tabLst>
            </a:pPr>
            <a:r>
              <a:rPr lang="es-ES" u="sng" dirty="0" smtClean="0"/>
              <a:t> </a:t>
            </a:r>
          </a:p>
          <a:p>
            <a:pPr marL="266700" lvl="0" indent="-266700" algn="just">
              <a:buFont typeface="Wingdings" pitchFamily="2" charset="2"/>
              <a:buChar char="§"/>
              <a:tabLst>
                <a:tab pos="266700" algn="l"/>
              </a:tabLst>
            </a:pPr>
            <a:r>
              <a:rPr lang="es-ES" sz="2000" dirty="0" smtClean="0"/>
              <a:t>En el caso de </a:t>
            </a:r>
            <a:r>
              <a:rPr lang="es-ES" sz="2000" u="sng" dirty="0" smtClean="0"/>
              <a:t>que la víctima no reconozca </a:t>
            </a:r>
            <a:r>
              <a:rPr lang="es-ES" sz="2000" dirty="0" smtClean="0"/>
              <a:t>estar en situación de maltrato y no se dispongan de elementos de juicio suficientes para poder considerar que existe una sospecha fundada, </a:t>
            </a:r>
            <a:r>
              <a:rPr lang="es-ES" sz="2000" u="sng" dirty="0" smtClean="0"/>
              <a:t>se registrarán en la historia clínica los indicios existentes y la actuación realizada, se prestará atención a los problemas físicos/psíquicos/sociales encontrados y se ofertarán visitas de seguimiento por parte del Ministerio de la Mujer.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0" y="548680"/>
            <a:ext cx="9144000" cy="861774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SALUD REMITE A FISCALÍA                                                 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ANTE EPISODIO DE VIOLENCIA QUE </a:t>
            </a:r>
            <a:r>
              <a:rPr lang="es-ES" b="1" dirty="0" smtClean="0">
                <a:solidFill>
                  <a:schemeClr val="bg1"/>
                </a:solidFill>
              </a:rPr>
              <a:t>NO GENERA LESIONES </a:t>
            </a:r>
            <a:r>
              <a:rPr lang="es-ES" dirty="0" smtClean="0">
                <a:solidFill>
                  <a:schemeClr val="bg1"/>
                </a:solidFill>
              </a:rPr>
              <a:t>DESTACABLES Y EVIDENTES</a:t>
            </a:r>
            <a:endParaRPr lang="es-E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395536" y="5373216"/>
            <a:ext cx="8424936" cy="7831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0975" lvl="0"/>
            <a:r>
              <a:rPr lang="es-ES" sz="2000" dirty="0" smtClean="0"/>
              <a:t>Ante la duda corresponde considerar la posibilidad de la violencia basada en género y favorecer el envío del caso al Ministerio Público Fiscal.</a:t>
            </a:r>
            <a:endParaRPr lang="es-E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3851920" y="6165304"/>
            <a:ext cx="117727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3 Rectángulo redondeado"/>
          <p:cNvSpPr>
            <a:spLocks/>
          </p:cNvSpPr>
          <p:nvPr/>
        </p:nvSpPr>
        <p:spPr bwMode="auto">
          <a:xfrm>
            <a:off x="2915816" y="2276872"/>
            <a:ext cx="3528392" cy="1584176"/>
          </a:xfrm>
          <a:prstGeom prst="roundRect">
            <a:avLst>
              <a:gd name="adj" fmla="val 327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4579B8"/>
            </a:solidFill>
            <a:round/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200" b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100" b="1" dirty="0" smtClean="0"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100" b="1" dirty="0" smtClean="0"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ENTREVISTA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92075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  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Libre		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92075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-  Estructurada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92075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-  Cuestionarios estandarizados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92075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 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Cuestionarios funcionalidad</a:t>
            </a:r>
            <a:endParaRPr kumimoji="0" lang="es-E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92075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-  Cuestionarios de apoyo social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15 Redondear rectángulo de esquina del mismo lado"/>
          <p:cNvSpPr>
            <a:spLocks/>
          </p:cNvSpPr>
          <p:nvPr/>
        </p:nvSpPr>
        <p:spPr bwMode="auto">
          <a:xfrm>
            <a:off x="5076056" y="5733256"/>
            <a:ext cx="1728192" cy="648072"/>
          </a:xfrm>
          <a:custGeom>
            <a:avLst/>
            <a:gdLst>
              <a:gd name="T0" fmla="*/ 42863 w 1504950"/>
              <a:gd name="T1" fmla="*/ 0 h 257175"/>
              <a:gd name="T2" fmla="*/ 1462087 w 1504950"/>
              <a:gd name="T3" fmla="*/ 0 h 257175"/>
              <a:gd name="T4" fmla="*/ 1504950 w 1504950"/>
              <a:gd name="T5" fmla="*/ 42863 h 257175"/>
              <a:gd name="T6" fmla="*/ 1504950 w 1504950"/>
              <a:gd name="T7" fmla="*/ 257175 h 257175"/>
              <a:gd name="T8" fmla="*/ 1504950 w 1504950"/>
              <a:gd name="T9" fmla="*/ 257175 h 257175"/>
              <a:gd name="T10" fmla="*/ 0 w 1504950"/>
              <a:gd name="T11" fmla="*/ 257175 h 257175"/>
              <a:gd name="T12" fmla="*/ 0 w 1504950"/>
              <a:gd name="T13" fmla="*/ 257175 h 257175"/>
              <a:gd name="T14" fmla="*/ 0 w 1504950"/>
              <a:gd name="T15" fmla="*/ 42863 h 257175"/>
              <a:gd name="T16" fmla="*/ 42863 w 1504950"/>
              <a:gd name="T17" fmla="*/ 0 h 2571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504950"/>
              <a:gd name="T28" fmla="*/ 0 h 257175"/>
              <a:gd name="T29" fmla="*/ 1504950 w 1504950"/>
              <a:gd name="T30" fmla="*/ 257175 h 25717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504950" h="257175">
                <a:moveTo>
                  <a:pt x="42863" y="0"/>
                </a:moveTo>
                <a:lnTo>
                  <a:pt x="1462087" y="0"/>
                </a:lnTo>
                <a:cubicBezTo>
                  <a:pt x="1485760" y="0"/>
                  <a:pt x="1504950" y="19190"/>
                  <a:pt x="1504950" y="42863"/>
                </a:cubicBezTo>
                <a:lnTo>
                  <a:pt x="1504950" y="257175"/>
                </a:lnTo>
                <a:lnTo>
                  <a:pt x="0" y="257175"/>
                </a:lnTo>
                <a:lnTo>
                  <a:pt x="0" y="42863"/>
                </a:lnTo>
                <a:cubicBezTo>
                  <a:pt x="0" y="19190"/>
                  <a:pt x="19190" y="0"/>
                  <a:pt x="42863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25400">
            <a:solidFill>
              <a:srgbClr val="4F81BD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TRATAMIENTO</a:t>
            </a:r>
            <a:endParaRPr kumimoji="0" lang="es-ES" sz="3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28 Abrir corchete"/>
          <p:cNvSpPr>
            <a:spLocks/>
          </p:cNvSpPr>
          <p:nvPr/>
        </p:nvSpPr>
        <p:spPr bwMode="auto">
          <a:xfrm>
            <a:off x="2123728" y="3140968"/>
            <a:ext cx="792088" cy="1656184"/>
          </a:xfrm>
          <a:prstGeom prst="leftBracket">
            <a:avLst>
              <a:gd name="adj" fmla="val 5651"/>
            </a:avLst>
          </a:prstGeom>
          <a:ln>
            <a:solidFill>
              <a:srgbClr val="002060"/>
            </a:solidFill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8" name="7 Imagen" descr="7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9992" y="1124744"/>
            <a:ext cx="219075" cy="288032"/>
          </a:xfrm>
          <a:prstGeom prst="rect">
            <a:avLst/>
          </a:prstGeom>
        </p:spPr>
      </p:pic>
      <p:pic>
        <p:nvPicPr>
          <p:cNvPr id="9" name="8 Imagen" descr="7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9992" y="1988840"/>
            <a:ext cx="219075" cy="288032"/>
          </a:xfrm>
          <a:prstGeom prst="rect">
            <a:avLst/>
          </a:prstGeom>
        </p:spPr>
      </p:pic>
      <p:pic>
        <p:nvPicPr>
          <p:cNvPr id="10" name="9 Imagen" descr="7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2627784" y="5733256"/>
            <a:ext cx="144016" cy="576064"/>
          </a:xfrm>
          <a:prstGeom prst="rect">
            <a:avLst/>
          </a:prstGeom>
        </p:spPr>
      </p:pic>
      <p:sp>
        <p:nvSpPr>
          <p:cNvPr id="11" name="1 Rectángulo redondeado"/>
          <p:cNvSpPr>
            <a:spLocks/>
          </p:cNvSpPr>
          <p:nvPr/>
        </p:nvSpPr>
        <p:spPr bwMode="auto">
          <a:xfrm>
            <a:off x="1475656" y="692696"/>
            <a:ext cx="6120680" cy="504056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589A">
                  <a:shade val="30000"/>
                  <a:satMod val="115000"/>
                </a:srgbClr>
              </a:gs>
              <a:gs pos="50000">
                <a:srgbClr val="00589A">
                  <a:shade val="67500"/>
                  <a:satMod val="115000"/>
                </a:srgbClr>
              </a:gs>
              <a:gs pos="100000">
                <a:srgbClr val="00589A">
                  <a:shade val="100000"/>
                  <a:satMod val="115000"/>
                </a:srgbClr>
              </a:gs>
            </a:gsLst>
            <a:lin ang="189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MUJER ACUDE AL CENTRO SANITARIO/HOSPITALARIO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2 Rectángulo redondeado"/>
          <p:cNvSpPr>
            <a:spLocks/>
          </p:cNvSpPr>
          <p:nvPr/>
        </p:nvSpPr>
        <p:spPr bwMode="auto">
          <a:xfrm>
            <a:off x="2627784" y="1412776"/>
            <a:ext cx="3960440" cy="648072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25400">
            <a:solidFill>
              <a:srgbClr val="4F81BD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IDENTIFICACIÓN</a:t>
            </a: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DE SIGNOS Y SEÑALES  DE ALERTA DE MALTRATO</a:t>
            </a: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28 Abrir corchete"/>
          <p:cNvSpPr>
            <a:spLocks/>
          </p:cNvSpPr>
          <p:nvPr/>
        </p:nvSpPr>
        <p:spPr bwMode="auto">
          <a:xfrm>
            <a:off x="1547664" y="4005064"/>
            <a:ext cx="576064" cy="2016224"/>
          </a:xfrm>
          <a:prstGeom prst="leftBracket">
            <a:avLst>
              <a:gd name="adj" fmla="val 5651"/>
            </a:avLst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5" name="14 Imagen" descr="7a.gif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16200000">
            <a:off x="4601286" y="5703970"/>
            <a:ext cx="144016" cy="634635"/>
          </a:xfrm>
          <a:prstGeom prst="rect">
            <a:avLst/>
          </a:prstGeom>
        </p:spPr>
      </p:pic>
      <p:sp>
        <p:nvSpPr>
          <p:cNvPr id="16" name="14 Redondear rectángulo de esquina del mismo lado"/>
          <p:cNvSpPr>
            <a:spLocks/>
          </p:cNvSpPr>
          <p:nvPr/>
        </p:nvSpPr>
        <p:spPr bwMode="auto">
          <a:xfrm>
            <a:off x="2987824" y="5661248"/>
            <a:ext cx="1512168" cy="720080"/>
          </a:xfrm>
          <a:custGeom>
            <a:avLst/>
            <a:gdLst>
              <a:gd name="T0" fmla="*/ 42863 w 1428750"/>
              <a:gd name="T1" fmla="*/ 0 h 257175"/>
              <a:gd name="T2" fmla="*/ 1385887 w 1428750"/>
              <a:gd name="T3" fmla="*/ 0 h 257175"/>
              <a:gd name="T4" fmla="*/ 1428750 w 1428750"/>
              <a:gd name="T5" fmla="*/ 42863 h 257175"/>
              <a:gd name="T6" fmla="*/ 1428750 w 1428750"/>
              <a:gd name="T7" fmla="*/ 257175 h 257175"/>
              <a:gd name="T8" fmla="*/ 1428750 w 1428750"/>
              <a:gd name="T9" fmla="*/ 257175 h 257175"/>
              <a:gd name="T10" fmla="*/ 0 w 1428750"/>
              <a:gd name="T11" fmla="*/ 257175 h 257175"/>
              <a:gd name="T12" fmla="*/ 0 w 1428750"/>
              <a:gd name="T13" fmla="*/ 257175 h 257175"/>
              <a:gd name="T14" fmla="*/ 0 w 1428750"/>
              <a:gd name="T15" fmla="*/ 42863 h 257175"/>
              <a:gd name="T16" fmla="*/ 42863 w 1428750"/>
              <a:gd name="T17" fmla="*/ 0 h 2571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28750"/>
              <a:gd name="T28" fmla="*/ 0 h 257175"/>
              <a:gd name="T29" fmla="*/ 1428750 w 1428750"/>
              <a:gd name="T30" fmla="*/ 257175 h 25717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28750" h="257175">
                <a:moveTo>
                  <a:pt x="42863" y="0"/>
                </a:moveTo>
                <a:lnTo>
                  <a:pt x="1385887" y="0"/>
                </a:lnTo>
                <a:cubicBezTo>
                  <a:pt x="1409560" y="0"/>
                  <a:pt x="1428750" y="19190"/>
                  <a:pt x="1428750" y="42863"/>
                </a:cubicBezTo>
                <a:lnTo>
                  <a:pt x="1428750" y="257175"/>
                </a:lnTo>
                <a:lnTo>
                  <a:pt x="0" y="257175"/>
                </a:lnTo>
                <a:lnTo>
                  <a:pt x="0" y="42863"/>
                </a:lnTo>
                <a:cubicBezTo>
                  <a:pt x="0" y="19190"/>
                  <a:pt x="19190" y="0"/>
                  <a:pt x="42863" y="0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4F81BD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DIAGNÓSTICO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6 Rectángulo redondeado"/>
          <p:cNvSpPr>
            <a:spLocks/>
          </p:cNvSpPr>
          <p:nvPr/>
        </p:nvSpPr>
        <p:spPr bwMode="auto">
          <a:xfrm>
            <a:off x="2627784" y="4005064"/>
            <a:ext cx="4176464" cy="1512168"/>
          </a:xfrm>
          <a:prstGeom prst="roundRect">
            <a:avLst>
              <a:gd name="adj" fmla="val 0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4579B8"/>
            </a:solidFill>
            <a:round/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50000"/>
              </a:lnSpc>
            </a:pPr>
            <a:r>
              <a:rPr lang="es-ES" sz="100" b="1" dirty="0" smtClean="0">
                <a:latin typeface="Arial Narrow" pitchFamily="34" charset="0"/>
              </a:rPr>
              <a:t>  </a:t>
            </a:r>
          </a:p>
          <a:p>
            <a:pPr algn="ctr">
              <a:lnSpc>
                <a:spcPct val="150000"/>
              </a:lnSpc>
            </a:pPr>
            <a:endParaRPr lang="es-ES" sz="100" b="1" dirty="0">
              <a:latin typeface="Arial Narrow" pitchFamily="34" charset="0"/>
            </a:endParaRPr>
          </a:p>
          <a:p>
            <a:pPr algn="ctr">
              <a:lnSpc>
                <a:spcPct val="150000"/>
              </a:lnSpc>
            </a:pPr>
            <a:endParaRPr lang="es-ES" sz="100" b="1" dirty="0" smtClean="0">
              <a:latin typeface="Arial Narrow" pitchFamily="34" charset="0"/>
            </a:endParaRPr>
          </a:p>
          <a:p>
            <a:pPr algn="ctr">
              <a:lnSpc>
                <a:spcPct val="150000"/>
              </a:lnSpc>
            </a:pPr>
            <a:endParaRPr lang="es-ES" sz="100" b="1" dirty="0">
              <a:latin typeface="Arial Narrow" pitchFamily="34" charset="0"/>
            </a:endParaRPr>
          </a:p>
          <a:p>
            <a:pPr algn="ctr">
              <a:lnSpc>
                <a:spcPct val="150000"/>
              </a:lnSpc>
            </a:pPr>
            <a:endParaRPr lang="es-ES" sz="100" b="1" dirty="0" smtClean="0">
              <a:latin typeface="Arial Narrow" pitchFamily="34" charset="0"/>
            </a:endParaRPr>
          </a:p>
          <a:p>
            <a:pPr algn="ctr">
              <a:lnSpc>
                <a:spcPct val="150000"/>
              </a:lnSpc>
            </a:pPr>
            <a:endParaRPr lang="es-ES" sz="100" b="1" dirty="0">
              <a:latin typeface="Arial Narrow" pitchFamily="34" charset="0"/>
            </a:endParaRPr>
          </a:p>
          <a:p>
            <a:pPr algn="ctr">
              <a:lnSpc>
                <a:spcPct val="150000"/>
              </a:lnSpc>
            </a:pPr>
            <a:endParaRPr lang="es-ES" sz="100" b="1" dirty="0" smtClean="0">
              <a:latin typeface="Arial Narrow" pitchFamily="34" charset="0"/>
            </a:endParaRPr>
          </a:p>
          <a:p>
            <a:pPr algn="ctr">
              <a:lnSpc>
                <a:spcPct val="150000"/>
              </a:lnSpc>
            </a:pPr>
            <a:endParaRPr lang="es-ES" sz="100" b="1" dirty="0">
              <a:latin typeface="Arial Narrow" pitchFamily="34" charset="0"/>
            </a:endParaRPr>
          </a:p>
          <a:p>
            <a:pPr algn="ctr"/>
            <a:r>
              <a:rPr lang="es-ES" sz="2000" b="1" dirty="0" smtClean="0">
                <a:latin typeface="Arial Narrow" pitchFamily="34" charset="0"/>
              </a:rPr>
              <a:t>EXPLORACIÓN </a:t>
            </a:r>
            <a:r>
              <a:rPr lang="es-ES" sz="2000" b="1" dirty="0">
                <a:latin typeface="Arial Narrow" pitchFamily="34" charset="0"/>
              </a:rPr>
              <a:t>FÍSICA Y </a:t>
            </a:r>
            <a:r>
              <a:rPr lang="es-ES" sz="2000" b="1" dirty="0" smtClean="0">
                <a:latin typeface="Arial Narrow" pitchFamily="34" charset="0"/>
              </a:rPr>
              <a:t>PSÍQUICA</a:t>
            </a:r>
            <a:r>
              <a:rPr lang="es-ES" dirty="0" smtClean="0">
                <a:latin typeface="Arial Narrow" pitchFamily="34" charset="0"/>
              </a:rPr>
              <a:t> </a:t>
            </a:r>
            <a:endParaRPr lang="es-ES" dirty="0">
              <a:latin typeface="Arial Narrow" pitchFamily="34" charset="0"/>
            </a:endParaRPr>
          </a:p>
          <a:p>
            <a:pPr marL="92075"/>
            <a:r>
              <a:rPr lang="es-ES" sz="1100" dirty="0">
                <a:latin typeface="Arial Narrow" pitchFamily="34" charset="0"/>
              </a:rPr>
              <a:t>- </a:t>
            </a:r>
            <a:r>
              <a:rPr lang="es-ES" sz="1100" dirty="0" smtClean="0">
                <a:latin typeface="Arial Narrow" pitchFamily="34" charset="0"/>
              </a:rPr>
              <a:t> </a:t>
            </a:r>
            <a:r>
              <a:rPr lang="es-ES" sz="1400" dirty="0" smtClean="0">
                <a:latin typeface="Arial Narrow" pitchFamily="34" charset="0"/>
              </a:rPr>
              <a:t>Presencia </a:t>
            </a:r>
            <a:r>
              <a:rPr lang="es-ES" sz="1400" dirty="0">
                <a:latin typeface="Arial Narrow" pitchFamily="34" charset="0"/>
              </a:rPr>
              <a:t>de lesiones físicas </a:t>
            </a:r>
          </a:p>
          <a:p>
            <a:pPr marL="92075"/>
            <a:r>
              <a:rPr lang="es-ES" sz="1400" dirty="0">
                <a:latin typeface="Arial Narrow" pitchFamily="34" charset="0"/>
              </a:rPr>
              <a:t>- </a:t>
            </a:r>
            <a:r>
              <a:rPr lang="es-ES" sz="1400" dirty="0" smtClean="0">
                <a:latin typeface="Arial Narrow" pitchFamily="34" charset="0"/>
              </a:rPr>
              <a:t> Diagnóstico </a:t>
            </a:r>
            <a:r>
              <a:rPr lang="es-ES" sz="1400" dirty="0">
                <a:latin typeface="Arial Narrow" pitchFamily="34" charset="0"/>
              </a:rPr>
              <a:t>diferencial con lesiones accidentales </a:t>
            </a:r>
          </a:p>
          <a:p>
            <a:pPr marL="92075"/>
            <a:r>
              <a:rPr lang="es-ES" sz="1400" dirty="0">
                <a:latin typeface="Arial Narrow" pitchFamily="34" charset="0"/>
              </a:rPr>
              <a:t>- </a:t>
            </a:r>
            <a:r>
              <a:rPr lang="es-ES" sz="1400" dirty="0" smtClean="0">
                <a:latin typeface="Arial Narrow" pitchFamily="34" charset="0"/>
              </a:rPr>
              <a:t> Fotografía </a:t>
            </a:r>
            <a:r>
              <a:rPr lang="es-ES" sz="1400" dirty="0">
                <a:latin typeface="Arial Narrow" pitchFamily="34" charset="0"/>
              </a:rPr>
              <a:t>de las lesiones </a:t>
            </a:r>
          </a:p>
          <a:p>
            <a:pPr marL="92075"/>
            <a:r>
              <a:rPr lang="es-ES" sz="1400" dirty="0">
                <a:latin typeface="Arial Narrow" pitchFamily="34" charset="0"/>
              </a:rPr>
              <a:t>- </a:t>
            </a:r>
            <a:r>
              <a:rPr lang="es-ES" sz="1400" dirty="0" smtClean="0">
                <a:latin typeface="Arial Narrow" pitchFamily="34" charset="0"/>
              </a:rPr>
              <a:t> Valoración </a:t>
            </a:r>
            <a:r>
              <a:rPr lang="es-ES" sz="1400" dirty="0">
                <a:latin typeface="Arial Narrow" pitchFamily="34" charset="0"/>
              </a:rPr>
              <a:t>del daño psíquico y emocional. </a:t>
            </a:r>
          </a:p>
          <a:p>
            <a:pPr marL="92075"/>
            <a:r>
              <a:rPr lang="es-ES" sz="1400" dirty="0">
                <a:latin typeface="Arial Narrow" pitchFamily="34" charset="0"/>
              </a:rPr>
              <a:t>- </a:t>
            </a:r>
            <a:r>
              <a:rPr lang="es-ES" sz="1400" dirty="0" smtClean="0">
                <a:latin typeface="Arial Narrow" pitchFamily="34" charset="0"/>
              </a:rPr>
              <a:t> Estimación </a:t>
            </a:r>
            <a:r>
              <a:rPr lang="es-ES" sz="1400" dirty="0">
                <a:latin typeface="Arial Narrow" pitchFamily="34" charset="0"/>
              </a:rPr>
              <a:t>del riesgo de </a:t>
            </a:r>
            <a:r>
              <a:rPr lang="es-ES" sz="1400" dirty="0" smtClean="0">
                <a:latin typeface="Arial Narrow" pitchFamily="34" charset="0"/>
              </a:rPr>
              <a:t>suicidio</a:t>
            </a:r>
            <a:endParaRPr lang="es-ES" sz="1400" dirty="0">
              <a:latin typeface="Arial Narrow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17 Conector recto"/>
          <p:cNvCxnSpPr>
            <a:stCxn id="14" idx="2"/>
          </p:cNvCxnSpPr>
          <p:nvPr/>
        </p:nvCxnSpPr>
        <p:spPr>
          <a:xfrm>
            <a:off x="2123728" y="6021288"/>
            <a:ext cx="7200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1" grpId="0" animBg="1"/>
      <p:bldP spid="13" grpId="0" animBg="1"/>
      <p:bldP spid="14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 txBox="1">
            <a:spLocks/>
          </p:cNvSpPr>
          <p:nvPr/>
        </p:nvSpPr>
        <p:spPr>
          <a:xfrm>
            <a:off x="683568" y="620688"/>
            <a:ext cx="7920880" cy="532859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2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4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PROTOCOLO REGIONAL</a:t>
            </a:r>
            <a:endParaRPr kumimoji="0" lang="es-ES" sz="43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Es un modelo normativo sobre el procedimiento y servicios de atención a las víctimas de violencia de género: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333375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  <a:defRPr/>
            </a:pPr>
            <a:r>
              <a:rPr kumimoji="0" lang="es-ES" sz="3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Principios rectores de actuaciones: interinstitucional,</a:t>
            </a:r>
            <a:r>
              <a:rPr kumimoji="0" lang="es-ES" sz="3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sz="3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intersectorial y multidisciplinar.</a:t>
            </a:r>
          </a:p>
          <a:p>
            <a:pPr marL="514350" marR="0" lvl="0" indent="-333375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  <a:defRPr/>
            </a:pPr>
            <a:endParaRPr kumimoji="0" lang="es-ES" sz="1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33337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180975" algn="l"/>
              </a:tabLst>
              <a:defRPr/>
            </a:pPr>
            <a:r>
              <a:rPr kumimoji="0" lang="es-ES" sz="3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Pautas de actuación en los ámbitos de la salud, policial, judicial, social y educativo</a:t>
            </a:r>
            <a:endParaRPr kumimoji="0" lang="es-ES" sz="3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7 Rectángulo"/>
          <p:cNvSpPr>
            <a:spLocks/>
          </p:cNvSpPr>
          <p:nvPr/>
        </p:nvSpPr>
        <p:spPr bwMode="auto">
          <a:xfrm>
            <a:off x="1043608" y="692696"/>
            <a:ext cx="7056784" cy="839341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DERIVACIONES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                                </a:t>
            </a:r>
            <a:r>
              <a:rPr lang="es-ES" sz="15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es-E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egistro obligatorio en el informe para la historia clínica  </a:t>
            </a:r>
            <a:r>
              <a:rPr lang="es-ES" sz="15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 informe parte de lesiones</a:t>
            </a:r>
          </a:p>
        </p:txBody>
      </p:sp>
      <p:sp>
        <p:nvSpPr>
          <p:cNvPr id="20" name="18 Rectángulo redondeado"/>
          <p:cNvSpPr>
            <a:spLocks/>
          </p:cNvSpPr>
          <p:nvPr/>
        </p:nvSpPr>
        <p:spPr bwMode="auto">
          <a:xfrm>
            <a:off x="467544" y="1916832"/>
            <a:ext cx="2075681" cy="1008112"/>
          </a:xfrm>
          <a:prstGeom prst="roundRect">
            <a:avLst>
              <a:gd name="adj" fmla="val 16258"/>
            </a:avLst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4579B8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SERVICIO SOCIALES</a:t>
            </a:r>
            <a:endParaRPr kumimoji="0" lang="es-ES" sz="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Notificación al trabajador/a social del centro de salud          o a los servicios sociales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1" name="19 Rectángulo redondeado"/>
          <p:cNvSpPr>
            <a:spLocks/>
          </p:cNvSpPr>
          <p:nvPr/>
        </p:nvSpPr>
        <p:spPr bwMode="auto">
          <a:xfrm>
            <a:off x="467544" y="4221088"/>
            <a:ext cx="2520280" cy="792088"/>
          </a:xfrm>
          <a:prstGeom prst="roundRect">
            <a:avLst>
              <a:gd name="adj" fmla="val 16336"/>
            </a:avLst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4579B8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SERVICIOS DE SALUD MENTAL </a:t>
            </a: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Ministerio de la Mujer</a:t>
            </a:r>
            <a:endParaRPr kumimoji="0" 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105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es-E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ratamiento y apoyo psicológico necesario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0 Rectángulo redondeado"/>
          <p:cNvSpPr>
            <a:spLocks/>
          </p:cNvSpPr>
          <p:nvPr/>
        </p:nvSpPr>
        <p:spPr bwMode="auto">
          <a:xfrm>
            <a:off x="5724128" y="1844824"/>
            <a:ext cx="2952328" cy="942975"/>
          </a:xfrm>
          <a:prstGeom prst="roundRect">
            <a:avLst>
              <a:gd name="adj" fmla="val 15552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4579B8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CENTRO DE ATENCIÓN SANITARIA PRIMARIA</a:t>
            </a:r>
            <a:endParaRPr kumimoji="0" 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Consultas periódicas para seguimiento médico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Rectángulo redondeado"/>
          <p:cNvSpPr>
            <a:spLocks/>
          </p:cNvSpPr>
          <p:nvPr/>
        </p:nvSpPr>
        <p:spPr bwMode="auto">
          <a:xfrm>
            <a:off x="2555776" y="5229200"/>
            <a:ext cx="3888432" cy="864096"/>
          </a:xfrm>
          <a:prstGeom prst="roundRect">
            <a:avLst>
              <a:gd name="adj" fmla="val 19517"/>
            </a:avLst>
          </a:prstGeom>
          <a:solidFill>
            <a:srgbClr val="99CCFF"/>
          </a:solidFill>
          <a:ln w="9525">
            <a:solidFill>
              <a:srgbClr val="4579B8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FISCALÍA </a:t>
            </a: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    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Oficina de asistencia a víctimas</a:t>
            </a:r>
            <a:endParaRPr kumimoji="0" lang="es-E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1200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O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rientación jurídica, inicio proceso,  </a:t>
            </a: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medidas de protección</a:t>
            </a:r>
            <a:endParaRPr kumimoji="0" lang="es-E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4" name="23 Rectángulo redondeado"/>
          <p:cNvSpPr>
            <a:spLocks/>
          </p:cNvSpPr>
          <p:nvPr/>
        </p:nvSpPr>
        <p:spPr bwMode="auto">
          <a:xfrm>
            <a:off x="467544" y="3140968"/>
            <a:ext cx="2232248" cy="895350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Servicios de Atención de la Mujer</a:t>
            </a:r>
            <a:r>
              <a:rPr kumimoji="0" lang="es-E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Ministerio de la Mujer</a:t>
            </a:r>
            <a:endParaRPr kumimoji="0" lang="es-E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904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1200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Si 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requiere asistencia legal                      o refugio por riesgo vital</a:t>
            </a: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5" name="24 Rectángulo redondeado"/>
          <p:cNvSpPr>
            <a:spLocks/>
          </p:cNvSpPr>
          <p:nvPr/>
        </p:nvSpPr>
        <p:spPr bwMode="auto">
          <a:xfrm>
            <a:off x="5940152" y="2996952"/>
            <a:ext cx="2736304" cy="720080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POLICÍA NACIONAL/LOCAL</a:t>
            </a:r>
            <a:r>
              <a:rPr kumimoji="0" 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 JUZGADO</a:t>
            </a:r>
            <a:endParaRPr kumimoji="0" 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Si la víctima decide interponer denuncia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25 Rectángulo redondeado"/>
          <p:cNvSpPr>
            <a:spLocks/>
          </p:cNvSpPr>
          <p:nvPr/>
        </p:nvSpPr>
        <p:spPr bwMode="auto">
          <a:xfrm>
            <a:off x="6084168" y="3933056"/>
            <a:ext cx="2592288" cy="1080120"/>
          </a:xfrm>
          <a:prstGeom prst="roundRect">
            <a:avLst>
              <a:gd name="adj" fmla="val 12717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4579B8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DEFENSA PÚBLICA                  </a:t>
            </a:r>
            <a:r>
              <a:rPr lang="es-ES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COLEGIOS DE ABOGADOS</a:t>
            </a:r>
            <a:r>
              <a:rPr lang="es-ES" sz="11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CONSULTORIOS UNIVERSIDAD</a:t>
            </a:r>
            <a:r>
              <a:rPr kumimoji="0" 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A</a:t>
            </a:r>
            <a:r>
              <a:rPr kumimoji="0" lang="es-ES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creditada por el Consejo de Universidades              para defensa legal y orientación jurídica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7" name="AutoShape 5"/>
          <p:cNvSpPr>
            <a:spLocks noChangeShapeType="1"/>
          </p:cNvSpPr>
          <p:nvPr/>
        </p:nvSpPr>
        <p:spPr bwMode="auto">
          <a:xfrm>
            <a:off x="4427984" y="1556792"/>
            <a:ext cx="1224136" cy="720080"/>
          </a:xfrm>
          <a:prstGeom prst="straightConnector1">
            <a:avLst/>
          </a:prstGeom>
          <a:ln w="19050">
            <a:headEnd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28" name="AutoShape 5"/>
          <p:cNvSpPr>
            <a:spLocks noChangeShapeType="1"/>
          </p:cNvSpPr>
          <p:nvPr/>
        </p:nvSpPr>
        <p:spPr bwMode="auto">
          <a:xfrm>
            <a:off x="4427983" y="1556792"/>
            <a:ext cx="72008" cy="3600400"/>
          </a:xfrm>
          <a:prstGeom prst="straightConnector1">
            <a:avLst/>
          </a:prstGeom>
          <a:ln w="19050">
            <a:solidFill>
              <a:srgbClr val="00206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29" name="AutoShape 5"/>
          <p:cNvSpPr>
            <a:spLocks noChangeShapeType="1"/>
          </p:cNvSpPr>
          <p:nvPr/>
        </p:nvSpPr>
        <p:spPr bwMode="auto">
          <a:xfrm>
            <a:off x="4427984" y="1556792"/>
            <a:ext cx="1440160" cy="1872208"/>
          </a:xfrm>
          <a:prstGeom prst="straightConnector1">
            <a:avLst/>
          </a:prstGeom>
          <a:ln w="19050">
            <a:headEnd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30" name="AutoShape 5"/>
          <p:cNvSpPr>
            <a:spLocks noChangeShapeType="1"/>
          </p:cNvSpPr>
          <p:nvPr/>
        </p:nvSpPr>
        <p:spPr bwMode="auto">
          <a:xfrm>
            <a:off x="4427984" y="1556792"/>
            <a:ext cx="1584176" cy="2952328"/>
          </a:xfrm>
          <a:prstGeom prst="straightConnector1">
            <a:avLst/>
          </a:prstGeom>
          <a:ln w="19050">
            <a:headEnd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31" name="AutoShape 5"/>
          <p:cNvSpPr>
            <a:spLocks noChangeShapeType="1"/>
          </p:cNvSpPr>
          <p:nvPr/>
        </p:nvSpPr>
        <p:spPr bwMode="auto">
          <a:xfrm flipH="1">
            <a:off x="2627784" y="1556792"/>
            <a:ext cx="1800200" cy="864096"/>
          </a:xfrm>
          <a:prstGeom prst="straightConnector1">
            <a:avLst/>
          </a:prstGeom>
          <a:ln w="19050">
            <a:solidFill>
              <a:schemeClr val="accent1"/>
            </a:solidFill>
            <a:headEnd/>
            <a:tailEnd type="triangl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32" name="AutoShape 5"/>
          <p:cNvSpPr>
            <a:spLocks noChangeShapeType="1"/>
          </p:cNvSpPr>
          <p:nvPr/>
        </p:nvSpPr>
        <p:spPr bwMode="auto">
          <a:xfrm flipH="1">
            <a:off x="2771800" y="1556792"/>
            <a:ext cx="1656184" cy="2088232"/>
          </a:xfrm>
          <a:prstGeom prst="straightConnector1">
            <a:avLst/>
          </a:prstGeom>
          <a:ln w="19050">
            <a:solidFill>
              <a:schemeClr val="accent1"/>
            </a:solidFill>
            <a:headEnd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33" name="AutoShape 5"/>
          <p:cNvSpPr>
            <a:spLocks noChangeShapeType="1"/>
          </p:cNvSpPr>
          <p:nvPr/>
        </p:nvSpPr>
        <p:spPr bwMode="auto">
          <a:xfrm flipH="1">
            <a:off x="3059832" y="1556792"/>
            <a:ext cx="1368152" cy="3096344"/>
          </a:xfrm>
          <a:prstGeom prst="straightConnector1">
            <a:avLst/>
          </a:prstGeom>
          <a:ln w="19050">
            <a:solidFill>
              <a:schemeClr val="accent1"/>
            </a:solidFill>
            <a:headEnd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ln w="9525"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1835696" y="2636912"/>
            <a:ext cx="5832648" cy="1021556"/>
          </a:xfrm>
          <a:prstGeom prst="roundRect">
            <a:avLst/>
          </a:prstGeom>
          <a:solidFill>
            <a:schemeClr val="accent5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SIGNOS Y SEÑALES</a:t>
            </a:r>
            <a:endParaRPr lang="es-ES" sz="5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17 Tabla"/>
          <p:cNvGraphicFramePr>
            <a:graphicFrameLocks noGrp="1"/>
          </p:cNvGraphicFramePr>
          <p:nvPr/>
        </p:nvGraphicFramePr>
        <p:xfrm>
          <a:off x="1763688" y="1988840"/>
          <a:ext cx="5760640" cy="3888432"/>
        </p:xfrm>
        <a:graphic>
          <a:graphicData uri="http://schemas.openxmlformats.org/drawingml/2006/table">
            <a:tbl>
              <a:tblPr/>
              <a:tblGrid>
                <a:gridCol w="2880320"/>
                <a:gridCol w="2880320"/>
              </a:tblGrid>
              <a:tr h="1944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3000" dirty="0" smtClean="0">
                          <a:latin typeface="Calibri"/>
                          <a:ea typeface="Calibri"/>
                          <a:cs typeface="Times New Roman"/>
                        </a:rPr>
                        <a:t>FÍSICOS</a:t>
                      </a:r>
                      <a:endParaRPr lang="es-E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7022" marR="77022" marT="38511" marB="385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3000" dirty="0" smtClean="0">
                          <a:latin typeface="Calibri"/>
                          <a:ea typeface="Calibri"/>
                          <a:cs typeface="Times New Roman"/>
                        </a:rPr>
                        <a:t>PSÍQUICOS</a:t>
                      </a:r>
                      <a:endParaRPr lang="es-E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7022" marR="77022" marT="38511" marB="385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</a:tr>
              <a:tr h="1944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3000" dirty="0" smtClean="0">
                          <a:latin typeface="Calibri"/>
                          <a:ea typeface="Calibri"/>
                          <a:cs typeface="Times New Roman"/>
                        </a:rPr>
                        <a:t>SOCIALES</a:t>
                      </a:r>
                      <a:endParaRPr lang="es-E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7022" marR="77022" marT="38511" marB="385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3000" dirty="0" smtClean="0">
                          <a:latin typeface="Calibri"/>
                          <a:ea typeface="Calibri"/>
                          <a:cs typeface="Times New Roman"/>
                        </a:rPr>
                        <a:t>ACTITUDES</a:t>
                      </a:r>
                      <a:endParaRPr lang="es-E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7022" marR="77022" marT="38511" marB="385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</a:tbl>
          </a:graphicData>
        </a:graphic>
      </p:graphicFrame>
      <p:sp>
        <p:nvSpPr>
          <p:cNvPr id="34" name="33 Rectángulo redondeado"/>
          <p:cNvSpPr/>
          <p:nvPr/>
        </p:nvSpPr>
        <p:spPr>
          <a:xfrm>
            <a:off x="1763688" y="836712"/>
            <a:ext cx="5688632" cy="74027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SIGNOS Y SEÑALES DEL MALTRATO</a:t>
            </a:r>
            <a:endParaRPr lang="es-ES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692696"/>
            <a:ext cx="91440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36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SIGNOS DE ALARMA O RIESGO SUICIDA</a:t>
            </a:r>
            <a:endParaRPr lang="es-ES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899592" y="5445224"/>
            <a:ext cx="7128792" cy="523220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r>
              <a:rPr lang="es-ES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Euforia tras un período de desesperanza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899592" y="4725144"/>
            <a:ext cx="6336704" cy="523220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r>
              <a:rPr lang="es-ES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Audacia temerosa o accidentes múltiples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899592" y="3284984"/>
            <a:ext cx="5544616" cy="523220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r>
              <a:rPr lang="es-ES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Excesiva autocrítica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899592" y="2636912"/>
            <a:ext cx="4824536" cy="523220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r>
              <a:rPr lang="es-ES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Remordimientos</a:t>
            </a:r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899592" y="4005064"/>
            <a:ext cx="3960440" cy="523220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r>
              <a:rPr lang="es-ES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Referencias suicidas</a:t>
            </a: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899592" y="1988840"/>
            <a:ext cx="3168352" cy="523220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r>
              <a:rPr lang="es-ES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Desconsuelo</a:t>
            </a:r>
            <a:endParaRPr lang="es-ES" dirty="0"/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2987824" y="2276872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Pentágono"/>
          <p:cNvSpPr/>
          <p:nvPr/>
        </p:nvSpPr>
        <p:spPr>
          <a:xfrm>
            <a:off x="539552" y="1628800"/>
            <a:ext cx="4824536" cy="400110"/>
          </a:xfrm>
          <a:prstGeom prst="homePlate">
            <a:avLst/>
          </a:prstGeom>
          <a:ln w="3175">
            <a:noFill/>
          </a:ln>
        </p:spPr>
        <p:txBody>
          <a:bodyPr wrap="square">
            <a:spAutoFit/>
          </a:bodyPr>
          <a:lstStyle/>
          <a:p>
            <a:pPr lvl="0"/>
            <a:r>
              <a:rPr lang="es-ES" sz="2000" dirty="0" smtClean="0">
                <a:ln/>
                <a:latin typeface="+mj-lt"/>
                <a:ea typeface="Calibri" pitchFamily="34" charset="0"/>
                <a:cs typeface="Times New Roman" pitchFamily="18" charset="0"/>
              </a:rPr>
              <a:t>Consumo de drogas o abuso de alcohol</a:t>
            </a:r>
            <a:endParaRPr lang="es-ES" dirty="0">
              <a:latin typeface="+mj-lt"/>
            </a:endParaRPr>
          </a:p>
        </p:txBody>
      </p:sp>
      <p:sp>
        <p:nvSpPr>
          <p:cNvPr id="14" name="13 Pentágono"/>
          <p:cNvSpPr/>
          <p:nvPr/>
        </p:nvSpPr>
        <p:spPr>
          <a:xfrm>
            <a:off x="539552" y="2564904"/>
            <a:ext cx="2520280" cy="369332"/>
          </a:xfrm>
          <a:prstGeom prst="homePlate">
            <a:avLst/>
          </a:prstGeom>
          <a:ln w="3175">
            <a:noFill/>
          </a:ln>
        </p:spPr>
        <p:txBody>
          <a:bodyPr wrap="square">
            <a:sp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dirty="0" smtClean="0">
                <a:ln/>
                <a:latin typeface="+mj-lt"/>
                <a:ea typeface="Calibri" pitchFamily="34" charset="0"/>
                <a:cs typeface="Times New Roman" pitchFamily="18" charset="0"/>
              </a:rPr>
              <a:t>Lesiones graves</a:t>
            </a:r>
            <a:endParaRPr lang="es-ES" sz="2000" dirty="0">
              <a:latin typeface="+mj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0" y="476672"/>
            <a:ext cx="91440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36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INDICADORES DE RIESGO VITAL</a:t>
            </a:r>
            <a:endParaRPr lang="es-ES" sz="3600" dirty="0" smtClean="0">
              <a:solidFill>
                <a:srgbClr val="00206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6" name="15 Pentágono"/>
          <p:cNvSpPr/>
          <p:nvPr/>
        </p:nvSpPr>
        <p:spPr>
          <a:xfrm>
            <a:off x="539552" y="3501008"/>
            <a:ext cx="3312368" cy="369332"/>
          </a:xfrm>
          <a:prstGeom prst="homePlate">
            <a:avLst/>
          </a:prstGeom>
          <a:ln w="3175">
            <a:noFill/>
          </a:ln>
        </p:spPr>
        <p:txBody>
          <a:bodyPr wrap="square">
            <a:sp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dirty="0" smtClean="0">
                <a:ln/>
                <a:latin typeface="+mj-lt"/>
                <a:ea typeface="Calibri" pitchFamily="34" charset="0"/>
                <a:cs typeface="Times New Roman" pitchFamily="18" charset="0"/>
              </a:rPr>
              <a:t>Proceso de separación</a:t>
            </a:r>
            <a:endParaRPr lang="es-ES" sz="2000" dirty="0">
              <a:latin typeface="+mj-lt"/>
            </a:endParaRPr>
          </a:p>
        </p:txBody>
      </p:sp>
      <p:sp>
        <p:nvSpPr>
          <p:cNvPr id="17" name="16 Pentágono"/>
          <p:cNvSpPr/>
          <p:nvPr/>
        </p:nvSpPr>
        <p:spPr>
          <a:xfrm>
            <a:off x="539552" y="2132856"/>
            <a:ext cx="5904656" cy="369332"/>
          </a:xfrm>
          <a:prstGeom prst="homePlate">
            <a:avLst/>
          </a:prstGeom>
          <a:ln w="3175">
            <a:noFill/>
          </a:ln>
        </p:spPr>
        <p:txBody>
          <a:bodyPr wrap="square">
            <a:spAutoFit/>
          </a:bodyPr>
          <a:lstStyle/>
          <a:p>
            <a:pPr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dirty="0" smtClean="0">
                <a:ln/>
                <a:latin typeface="+mj-lt"/>
                <a:ea typeface="Calibri" pitchFamily="34" charset="0"/>
                <a:cs typeface="Times New Roman" pitchFamily="18" charset="0"/>
              </a:rPr>
              <a:t>Aumento de la frecuencia de los episodios violentos</a:t>
            </a:r>
          </a:p>
        </p:txBody>
      </p:sp>
      <p:sp>
        <p:nvSpPr>
          <p:cNvPr id="18" name="17 Pentágono"/>
          <p:cNvSpPr/>
          <p:nvPr/>
        </p:nvSpPr>
        <p:spPr>
          <a:xfrm>
            <a:off x="539552" y="4509120"/>
            <a:ext cx="6120680" cy="369332"/>
          </a:xfrm>
          <a:prstGeom prst="homePlate">
            <a:avLst/>
          </a:prstGeom>
          <a:ln w="3175">
            <a:noFill/>
          </a:ln>
        </p:spPr>
        <p:txBody>
          <a:bodyPr wrap="square">
            <a:sp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dirty="0" smtClean="0">
                <a:ln/>
                <a:latin typeface="+mj-lt"/>
                <a:ea typeface="Calibri" pitchFamily="34" charset="0"/>
                <a:cs typeface="Times New Roman" pitchFamily="18" charset="0"/>
              </a:rPr>
              <a:t>Fracaso de los sistemas de apoyo familiar o social</a:t>
            </a:r>
          </a:p>
        </p:txBody>
      </p:sp>
      <p:sp>
        <p:nvSpPr>
          <p:cNvPr id="19" name="18 Pentágono"/>
          <p:cNvSpPr/>
          <p:nvPr/>
        </p:nvSpPr>
        <p:spPr>
          <a:xfrm>
            <a:off x="539552" y="5085184"/>
            <a:ext cx="6336704" cy="369332"/>
          </a:xfrm>
          <a:prstGeom prst="homePlate">
            <a:avLst/>
          </a:prstGeom>
          <a:ln w="3175">
            <a:noFill/>
          </a:ln>
        </p:spPr>
        <p:txBody>
          <a:bodyPr wrap="square">
            <a:sp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dirty="0" smtClean="0">
                <a:ln/>
                <a:latin typeface="+mj-lt"/>
                <a:ea typeface="Calibri" pitchFamily="34" charset="0"/>
                <a:cs typeface="Times New Roman" pitchFamily="18" charset="0"/>
              </a:rPr>
              <a:t>Conducta vigilante, celos patológicos del agresor</a:t>
            </a:r>
          </a:p>
        </p:txBody>
      </p:sp>
      <p:sp>
        <p:nvSpPr>
          <p:cNvPr id="20" name="19 Pentágono"/>
          <p:cNvSpPr/>
          <p:nvPr/>
        </p:nvSpPr>
        <p:spPr>
          <a:xfrm>
            <a:off x="539552" y="2996952"/>
            <a:ext cx="5688632" cy="369332"/>
          </a:xfrm>
          <a:prstGeom prst="homePlate">
            <a:avLst/>
          </a:prstGeom>
          <a:ln w="3175">
            <a:noFill/>
          </a:ln>
        </p:spPr>
        <p:txBody>
          <a:bodyPr wrap="square">
            <a:sp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dirty="0" smtClean="0">
                <a:ln/>
                <a:latin typeface="+mj-lt"/>
                <a:ea typeface="Calibri" pitchFamily="34" charset="0"/>
                <a:cs typeface="Times New Roman" pitchFamily="18" charset="0"/>
              </a:rPr>
              <a:t>Malos tratos a hijos u otros miembros de la familia</a:t>
            </a:r>
          </a:p>
        </p:txBody>
      </p:sp>
      <p:sp>
        <p:nvSpPr>
          <p:cNvPr id="21" name="20 Pentágono"/>
          <p:cNvSpPr/>
          <p:nvPr/>
        </p:nvSpPr>
        <p:spPr>
          <a:xfrm>
            <a:off x="539552" y="5661248"/>
            <a:ext cx="7344816" cy="369332"/>
          </a:xfrm>
          <a:prstGeom prst="homePlate">
            <a:avLst/>
          </a:prstGeom>
          <a:ln w="3175">
            <a:noFill/>
          </a:ln>
        </p:spPr>
        <p:txBody>
          <a:bodyPr wrap="square">
            <a:spAutoFit/>
          </a:bodyPr>
          <a:lstStyle/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dirty="0" smtClean="0">
                <a:ln/>
                <a:latin typeface="+mj-lt"/>
                <a:ea typeface="Calibri" pitchFamily="34" charset="0"/>
                <a:cs typeface="Times New Roman" pitchFamily="18" charset="0"/>
              </a:rPr>
              <a:t>Intentos de suicidio o llamadas de atención por parte de la paciente</a:t>
            </a:r>
          </a:p>
        </p:txBody>
      </p:sp>
      <p:sp>
        <p:nvSpPr>
          <p:cNvPr id="22" name="21 Rectángulo"/>
          <p:cNvSpPr/>
          <p:nvPr/>
        </p:nvSpPr>
        <p:spPr>
          <a:xfrm>
            <a:off x="8100392" y="5445224"/>
            <a:ext cx="216024" cy="756040"/>
          </a:xfrm>
          <a:prstGeom prst="rect">
            <a:avLst/>
          </a:prstGeom>
          <a:solidFill>
            <a:srgbClr val="C00000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Rectángulo"/>
          <p:cNvSpPr/>
          <p:nvPr/>
        </p:nvSpPr>
        <p:spPr>
          <a:xfrm>
            <a:off x="8100392" y="4941168"/>
            <a:ext cx="216024" cy="504056"/>
          </a:xfrm>
          <a:prstGeom prst="rect">
            <a:avLst/>
          </a:prstGeom>
          <a:solidFill>
            <a:srgbClr val="C00000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Rectángulo"/>
          <p:cNvSpPr/>
          <p:nvPr/>
        </p:nvSpPr>
        <p:spPr>
          <a:xfrm>
            <a:off x="8100392" y="4005064"/>
            <a:ext cx="216024" cy="432048"/>
          </a:xfrm>
          <a:prstGeom prst="rect">
            <a:avLst/>
          </a:prstGeom>
          <a:solidFill>
            <a:srgbClr val="C00000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Rectángulo"/>
          <p:cNvSpPr/>
          <p:nvPr/>
        </p:nvSpPr>
        <p:spPr>
          <a:xfrm>
            <a:off x="8100392" y="4437112"/>
            <a:ext cx="216024" cy="504056"/>
          </a:xfrm>
          <a:prstGeom prst="rect">
            <a:avLst/>
          </a:prstGeom>
          <a:solidFill>
            <a:srgbClr val="C00000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Rectángulo"/>
          <p:cNvSpPr/>
          <p:nvPr/>
        </p:nvSpPr>
        <p:spPr>
          <a:xfrm>
            <a:off x="8100392" y="3429000"/>
            <a:ext cx="216024" cy="576064"/>
          </a:xfrm>
          <a:prstGeom prst="rect">
            <a:avLst/>
          </a:prstGeom>
          <a:solidFill>
            <a:srgbClr val="C00000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Rectángulo"/>
          <p:cNvSpPr/>
          <p:nvPr/>
        </p:nvSpPr>
        <p:spPr>
          <a:xfrm>
            <a:off x="8100392" y="2852936"/>
            <a:ext cx="216024" cy="576064"/>
          </a:xfrm>
          <a:prstGeom prst="rect">
            <a:avLst/>
          </a:prstGeom>
          <a:solidFill>
            <a:srgbClr val="C00000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Rectángulo"/>
          <p:cNvSpPr/>
          <p:nvPr/>
        </p:nvSpPr>
        <p:spPr>
          <a:xfrm>
            <a:off x="8100392" y="2420888"/>
            <a:ext cx="216024" cy="432048"/>
          </a:xfrm>
          <a:prstGeom prst="rect">
            <a:avLst/>
          </a:prstGeom>
          <a:solidFill>
            <a:srgbClr val="C00000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28 Rectángulo"/>
          <p:cNvSpPr/>
          <p:nvPr/>
        </p:nvSpPr>
        <p:spPr>
          <a:xfrm>
            <a:off x="8100392" y="1916832"/>
            <a:ext cx="216024" cy="504056"/>
          </a:xfrm>
          <a:prstGeom prst="rect">
            <a:avLst/>
          </a:prstGeom>
          <a:solidFill>
            <a:srgbClr val="C00000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0" name="29 Conector recto de flecha"/>
          <p:cNvCxnSpPr/>
          <p:nvPr/>
        </p:nvCxnSpPr>
        <p:spPr>
          <a:xfrm>
            <a:off x="3059832" y="1844824"/>
            <a:ext cx="216024" cy="0"/>
          </a:xfrm>
          <a:prstGeom prst="straightConnector1">
            <a:avLst/>
          </a:prstGeom>
          <a:ln w="12700">
            <a:noFill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8100392" y="1412776"/>
            <a:ext cx="216024" cy="504056"/>
          </a:xfrm>
          <a:prstGeom prst="rect">
            <a:avLst/>
          </a:prstGeom>
          <a:solidFill>
            <a:srgbClr val="C00000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Pentágono"/>
          <p:cNvSpPr/>
          <p:nvPr/>
        </p:nvSpPr>
        <p:spPr>
          <a:xfrm>
            <a:off x="539552" y="4005064"/>
            <a:ext cx="2520280" cy="369332"/>
          </a:xfrm>
          <a:prstGeom prst="homePlate">
            <a:avLst/>
          </a:prstGeom>
          <a:ln w="3175">
            <a:noFill/>
          </a:ln>
        </p:spPr>
        <p:txBody>
          <a:bodyPr wrap="square">
            <a:sp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dirty="0" smtClean="0">
                <a:ln/>
                <a:latin typeface="+mj-lt"/>
                <a:ea typeface="Calibri" pitchFamily="34" charset="0"/>
                <a:cs typeface="Times New Roman" pitchFamily="18" charset="0"/>
              </a:rPr>
              <a:t>Violencia sexual</a:t>
            </a:r>
            <a:endParaRPr lang="es-ES" sz="2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 animBg="1"/>
      <p:bldP spid="3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1115616" y="2276872"/>
            <a:ext cx="7128792" cy="1464231"/>
          </a:xfrm>
          <a:prstGeom prst="roundRect">
            <a:avLst/>
          </a:prstGeom>
          <a:solidFill>
            <a:schemeClr val="accent5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ts val="600"/>
              </a:spcBef>
              <a:spcAft>
                <a:spcPts val="600"/>
              </a:spcAft>
            </a:pPr>
            <a:r>
              <a:rPr lang="es-E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ENTREVISTA A LA MUJER               ANTE SOSPECHA DE MALTRATO</a:t>
            </a:r>
            <a:endParaRPr lang="es-ES" sz="3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33 Rectángulo"/>
          <p:cNvSpPr/>
          <p:nvPr/>
        </p:nvSpPr>
        <p:spPr>
          <a:xfrm>
            <a:off x="0" y="476672"/>
            <a:ext cx="91440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s-ES_tradnl" sz="3600" b="1" kern="1400" spc="2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INDICACIONES</a:t>
            </a:r>
            <a:endParaRPr lang="es-ES" sz="3600" b="1" kern="1400" spc="200" dirty="0" smtClean="0">
              <a:solidFill>
                <a:srgbClr val="0070C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5" name="34 Rectángulo"/>
          <p:cNvSpPr/>
          <p:nvPr/>
        </p:nvSpPr>
        <p:spPr>
          <a:xfrm>
            <a:off x="107504" y="1484784"/>
            <a:ext cx="8568952" cy="499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6463" indent="-45720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Hacerla sentir que no es culpable de la violencia que sufre</a:t>
            </a:r>
          </a:p>
          <a:p>
            <a:pPr marL="906463" indent="-457200" algn="just"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Creerla, sin poner en duda la interpretación de los hechos, sin emitir juicios</a:t>
            </a:r>
            <a:endParaRPr lang="es-ES" dirty="0" smtClean="0">
              <a:latin typeface="Calibri" pitchFamily="34" charset="0"/>
            </a:endParaRPr>
          </a:p>
          <a:p>
            <a:pPr marL="896938" indent="-447675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Ayudarla a pensar, a ordenar sus ideas y a tomar decisiones</a:t>
            </a:r>
          </a:p>
          <a:p>
            <a:pPr marL="896938" indent="-447675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Alertarla de los riesgos y aceptar su elección</a:t>
            </a:r>
          </a:p>
          <a:p>
            <a:pPr marL="896938" lvl="0" indent="-447675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NO dar la sensación de que todo tiene fácil arreglo</a:t>
            </a:r>
            <a:endParaRPr lang="es-ES" dirty="0" smtClean="0">
              <a:latin typeface="Calibri" pitchFamily="34" charset="0"/>
              <a:cs typeface="Arial" pitchFamily="34" charset="0"/>
            </a:endParaRPr>
          </a:p>
          <a:p>
            <a:pPr marL="896938" lvl="0" indent="-447675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NO generar falsas expectativas</a:t>
            </a:r>
            <a:endParaRPr lang="es-ES" dirty="0" smtClean="0">
              <a:latin typeface="Calibri" pitchFamily="34" charset="0"/>
              <a:cs typeface="Arial" pitchFamily="34" charset="0"/>
            </a:endParaRPr>
          </a:p>
          <a:p>
            <a:pPr marL="896938" lvl="0" indent="-447675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NO criticar la actitud de la mujer o la ausencia de respuestas</a:t>
            </a:r>
          </a:p>
          <a:p>
            <a:pPr marL="896938" indent="-447675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NO infravalorar la sensación de peligro por ella expresada</a:t>
            </a:r>
            <a:endParaRPr lang="es-ES" dirty="0" smtClean="0">
              <a:latin typeface="Calibri" pitchFamily="34" charset="0"/>
              <a:cs typeface="Arial" pitchFamily="34" charset="0"/>
            </a:endParaRPr>
          </a:p>
          <a:p>
            <a:pPr marL="896938" indent="-447675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NO recomendar terapia de pareja ni mediación familiar</a:t>
            </a:r>
          </a:p>
          <a:p>
            <a:pPr marL="896938" lvl="0" indent="-447675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NO prescribir fármacos que disminuyan su capacidad de reacción</a:t>
            </a:r>
            <a:endParaRPr lang="es-ES" dirty="0" smtClean="0">
              <a:latin typeface="Calibri" pitchFamily="34" charset="0"/>
              <a:cs typeface="Arial" pitchFamily="34" charset="0"/>
            </a:endParaRPr>
          </a:p>
          <a:p>
            <a:pPr marL="896938" lvl="0" indent="-447675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NO actuar paternalistamente, ni imponer criterios o decisiones</a:t>
            </a:r>
            <a:endParaRPr lang="es-ES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1403648" y="2204864"/>
            <a:ext cx="6624736" cy="1464231"/>
          </a:xfrm>
          <a:prstGeom prst="round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4000" b="1" kern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INTERVENCION Y ACTUACION                  DE LOS CUERPOS POLICIALES</a:t>
            </a:r>
            <a:endParaRPr lang="es-E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Rectángulo redondeado"/>
          <p:cNvSpPr>
            <a:spLocks/>
          </p:cNvSpPr>
          <p:nvPr/>
        </p:nvSpPr>
        <p:spPr bwMode="auto">
          <a:xfrm>
            <a:off x="1043608" y="2204865"/>
            <a:ext cx="3096344" cy="86409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8064A2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CENTRO SALUD/SANITARIO, FISCALÍA</a:t>
            </a:r>
            <a:r>
              <a:rPr kumimoji="0" lang="es-E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Si hay lesiones graves CENTRO FORENSE</a:t>
            </a:r>
            <a:r>
              <a:rPr kumimoji="0" lang="es-E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1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INFORME MÉDICO</a:t>
            </a:r>
            <a:r>
              <a:rPr kumimoji="0" lang="es-E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: </a:t>
            </a: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copia a Fiscalía y víctima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577 Rectángulo redondeado"/>
          <p:cNvSpPr>
            <a:spLocks/>
          </p:cNvSpPr>
          <p:nvPr/>
        </p:nvSpPr>
        <p:spPr bwMode="auto">
          <a:xfrm>
            <a:off x="5436096" y="2204864"/>
            <a:ext cx="1728192" cy="533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8064A2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DENUNCIA </a:t>
            </a:r>
            <a:endParaRPr kumimoji="0" lang="es-E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68 Rectángulo redondeado"/>
          <p:cNvSpPr>
            <a:spLocks/>
          </p:cNvSpPr>
          <p:nvPr/>
        </p:nvSpPr>
        <p:spPr bwMode="auto">
          <a:xfrm>
            <a:off x="1043608" y="3573016"/>
            <a:ext cx="3024336" cy="107099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95D9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INFORMACIÓN Y ASISTENCIA LEGAL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Defensa Pública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Ministerio de la Mujer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Colegios de Abogados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Consultorios Universidades</a:t>
            </a:r>
            <a:endParaRPr kumimoji="0" lang="es-ES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565 Rectángulo redondeado"/>
          <p:cNvSpPr>
            <a:spLocks/>
          </p:cNvSpPr>
          <p:nvPr/>
        </p:nvSpPr>
        <p:spPr bwMode="auto">
          <a:xfrm>
            <a:off x="1259632" y="5085184"/>
            <a:ext cx="2664296" cy="864096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95D9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CENTROS DE ABRIGO LA MUJER     </a:t>
            </a:r>
            <a:r>
              <a:rPr kumimoji="0" lang="es-ES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(albergues, atención psicológica, gestión de ayuda social, asesoramiento jurídico)</a:t>
            </a:r>
            <a:endParaRPr kumimoji="0" lang="es-ES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579 Rectángulo redondeado"/>
          <p:cNvSpPr>
            <a:spLocks/>
          </p:cNvSpPr>
          <p:nvPr/>
        </p:nvSpPr>
        <p:spPr bwMode="auto">
          <a:xfrm>
            <a:off x="4572000" y="2996952"/>
            <a:ext cx="1512168" cy="72008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DILIGENCIAS POLICIALES</a:t>
            </a:r>
            <a:endParaRPr kumimoji="0" lang="es-E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580 Rectángulo redondeado"/>
          <p:cNvSpPr>
            <a:spLocks/>
          </p:cNvSpPr>
          <p:nvPr/>
        </p:nvSpPr>
        <p:spPr bwMode="auto">
          <a:xfrm>
            <a:off x="6516216" y="2996952"/>
            <a:ext cx="1656184" cy="7334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No existe  </a:t>
            </a: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Juzgados de Paz</a:t>
            </a:r>
            <a:endParaRPr kumimoji="0" lang="es-ES" sz="4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570 Rectángulo redondeado"/>
          <p:cNvSpPr>
            <a:spLocks/>
          </p:cNvSpPr>
          <p:nvPr/>
        </p:nvSpPr>
        <p:spPr bwMode="auto">
          <a:xfrm>
            <a:off x="4644008" y="4437112"/>
            <a:ext cx="3312368" cy="1584176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795D9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pitchFamily="34" charset="0"/>
              </a:rPr>
              <a:t>FISCALÍA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E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pitchFamily="34" charset="0"/>
              </a:rPr>
              <a:t>OFICINA DE ASISTENCIA A VÍCTIMAS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pitchFamily="34" charset="0"/>
              </a:rPr>
              <a:t>ATESTADO, VALORACIÓN DEL RIESGO</a:t>
            </a:r>
            <a:endParaRPr kumimoji="0" lang="es-E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1" name="1 Rectángulo redondeado"/>
          <p:cNvSpPr>
            <a:spLocks/>
          </p:cNvSpPr>
          <p:nvPr/>
        </p:nvSpPr>
        <p:spPr bwMode="auto">
          <a:xfrm>
            <a:off x="2051720" y="908720"/>
            <a:ext cx="4680520" cy="864096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s-ES" sz="2800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MUJER ACUDE A LA POLICÍA </a:t>
            </a:r>
            <a:r>
              <a:rPr lang="es-ES" sz="1600" b="1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(ADMINISTRATIVA/JUDICIAL, LOCAL, NACIONAL…)</a:t>
            </a:r>
            <a:endParaRPr lang="es-E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26 Flecha abajo"/>
          <p:cNvSpPr>
            <a:spLocks/>
          </p:cNvSpPr>
          <p:nvPr/>
        </p:nvSpPr>
        <p:spPr bwMode="auto">
          <a:xfrm>
            <a:off x="6228185" y="1844824"/>
            <a:ext cx="144016" cy="288032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9B2D2A"/>
              </a:gs>
              <a:gs pos="80000">
                <a:srgbClr val="CB3D3A"/>
              </a:gs>
              <a:gs pos="100000">
                <a:srgbClr val="CE3B37"/>
              </a:gs>
            </a:gsLst>
            <a:lin ang="16200000"/>
          </a:gradFill>
          <a:ln w="9525">
            <a:solidFill>
              <a:srgbClr val="BC4542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3" name="26 Flecha abajo"/>
          <p:cNvSpPr>
            <a:spLocks/>
          </p:cNvSpPr>
          <p:nvPr/>
        </p:nvSpPr>
        <p:spPr bwMode="auto">
          <a:xfrm>
            <a:off x="6156176" y="3933056"/>
            <a:ext cx="288032" cy="36004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9B2D2A"/>
              </a:gs>
              <a:gs pos="80000">
                <a:srgbClr val="CB3D3A"/>
              </a:gs>
              <a:gs pos="100000">
                <a:srgbClr val="CE3B37"/>
              </a:gs>
            </a:gsLst>
            <a:lin ang="16200000"/>
          </a:gradFill>
          <a:ln w="9525">
            <a:solidFill>
              <a:srgbClr val="BC4542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4" name="26 Flecha abajo"/>
          <p:cNvSpPr>
            <a:spLocks/>
          </p:cNvSpPr>
          <p:nvPr/>
        </p:nvSpPr>
        <p:spPr bwMode="auto">
          <a:xfrm>
            <a:off x="2627785" y="1844824"/>
            <a:ext cx="144016" cy="288032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9B2D2A"/>
              </a:gs>
              <a:gs pos="80000">
                <a:srgbClr val="CB3D3A"/>
              </a:gs>
              <a:gs pos="100000">
                <a:srgbClr val="CE3B37"/>
              </a:gs>
            </a:gsLst>
            <a:lin ang="16200000"/>
          </a:gradFill>
          <a:ln w="9525">
            <a:solidFill>
              <a:srgbClr val="BC4542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" name="26 Flecha abajo"/>
          <p:cNvSpPr>
            <a:spLocks/>
          </p:cNvSpPr>
          <p:nvPr/>
        </p:nvSpPr>
        <p:spPr bwMode="auto">
          <a:xfrm>
            <a:off x="2483769" y="3212976"/>
            <a:ext cx="144016" cy="288032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9B2D2A"/>
              </a:gs>
              <a:gs pos="80000">
                <a:srgbClr val="CB3D3A"/>
              </a:gs>
              <a:gs pos="100000">
                <a:srgbClr val="CE3B37"/>
              </a:gs>
            </a:gsLst>
            <a:lin ang="16200000"/>
          </a:gradFill>
          <a:ln w="9525">
            <a:solidFill>
              <a:srgbClr val="BC4542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6" name="26 Flecha abajo"/>
          <p:cNvSpPr>
            <a:spLocks/>
          </p:cNvSpPr>
          <p:nvPr/>
        </p:nvSpPr>
        <p:spPr bwMode="auto">
          <a:xfrm>
            <a:off x="2483769" y="4725144"/>
            <a:ext cx="144016" cy="288032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9B2D2A"/>
              </a:gs>
              <a:gs pos="80000">
                <a:srgbClr val="CB3D3A"/>
              </a:gs>
              <a:gs pos="100000">
                <a:srgbClr val="CE3B37"/>
              </a:gs>
            </a:gsLst>
            <a:lin ang="16200000"/>
          </a:gradFill>
          <a:ln w="9525">
            <a:solidFill>
              <a:srgbClr val="BC4542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34 Rectángulo redondeado"/>
          <p:cNvSpPr/>
          <p:nvPr/>
        </p:nvSpPr>
        <p:spPr>
          <a:xfrm>
            <a:off x="683568" y="1935416"/>
            <a:ext cx="7560840" cy="65173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28650" indent="-447675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endParaRPr lang="es-ES" sz="24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683568" y="3429000"/>
            <a:ext cx="7560840" cy="6516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28650" indent="-447675" algn="just">
              <a:spcBef>
                <a:spcPts val="200"/>
              </a:spcBef>
              <a:spcAft>
                <a:spcPts val="200"/>
              </a:spcAft>
            </a:pPr>
            <a:endParaRPr lang="es-ES" sz="2400" dirty="0" smtClean="0">
              <a:latin typeface="Calibri" pitchFamily="34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683568" y="1935416"/>
            <a:ext cx="7560840" cy="71508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28650" indent="-447675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s-ES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ATENCIÓN DE URGENCIA - LUGAR DE LA AGRESIÓN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683568" y="3140968"/>
            <a:ext cx="7560840" cy="1328023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28650" indent="-447675" algn="just">
              <a:spcBef>
                <a:spcPts val="200"/>
              </a:spcBef>
              <a:spcAft>
                <a:spcPts val="200"/>
              </a:spcAft>
            </a:pPr>
            <a:r>
              <a:rPr lang="es-ES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2. DEPENDENCIAS POLICIALES – DENUNCIA/REGISTRO DE LA INTERVENCION Y ACTUACIONES POLICIALES EN EL PARTE / O ACTA DE ACTUACIÓN POLICIAL</a:t>
            </a:r>
            <a:endParaRPr lang="es-ES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 txBox="1">
            <a:spLocks/>
          </p:cNvSpPr>
          <p:nvPr/>
        </p:nvSpPr>
        <p:spPr>
          <a:xfrm>
            <a:off x="683568" y="332656"/>
            <a:ext cx="7848872" cy="62373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lvl="0" algn="ctr">
              <a:lnSpc>
                <a:spcPct val="210000"/>
              </a:lnSpc>
              <a:spcBef>
                <a:spcPct val="20000"/>
              </a:spcBef>
              <a:defRPr/>
            </a:pPr>
            <a:r>
              <a:rPr lang="es-ES" sz="4800" dirty="0" smtClean="0">
                <a:solidFill>
                  <a:srgbClr val="0070C0"/>
                </a:solidFill>
              </a:rPr>
              <a:t>MARCO  NORMATIVO</a:t>
            </a:r>
          </a:p>
          <a:p>
            <a:pPr marL="514350" lvl="0" indent="-514350" algn="just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s-ES" sz="2600" dirty="0" smtClean="0"/>
              <a:t>Adaptar las legislaciones a los estándares internacionales. </a:t>
            </a:r>
            <a:r>
              <a:rPr lang="es-ES" sz="2600" b="1" dirty="0" smtClean="0"/>
              <a:t>Convención Belém do Pará</a:t>
            </a:r>
            <a:endParaRPr lang="es-ES" sz="2600" dirty="0" smtClean="0"/>
          </a:p>
          <a:p>
            <a:pPr marL="514350" lvl="0" indent="-514350" algn="just">
              <a:spcBef>
                <a:spcPct val="20000"/>
              </a:spcBef>
              <a:buFont typeface="+mj-lt"/>
              <a:buAutoNum type="arabicPeriod"/>
              <a:defRPr/>
            </a:pPr>
            <a:endParaRPr lang="es-ES" sz="1200" dirty="0" smtClean="0"/>
          </a:p>
          <a:p>
            <a:pPr marL="514350" lvl="0" indent="-514350" algn="just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s-ES" sz="2600" dirty="0" smtClean="0"/>
              <a:t>Sanción institucional de todas las formas de violencia incluidas en el marco de la convención</a:t>
            </a:r>
          </a:p>
          <a:p>
            <a:pPr marL="514350" lvl="0" indent="-514350" algn="just">
              <a:spcBef>
                <a:spcPct val="20000"/>
              </a:spcBef>
              <a:buFont typeface="+mj-lt"/>
              <a:buAutoNum type="arabicPeriod"/>
              <a:defRPr/>
            </a:pPr>
            <a:endParaRPr lang="es-ES" sz="1300" dirty="0" smtClean="0"/>
          </a:p>
          <a:p>
            <a:pPr marL="514350" lvl="0" indent="-514350" algn="just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s-ES" sz="2600" dirty="0" smtClean="0"/>
              <a:t>Ministerio de la Mujer, como ente rector de las políticas, y las demás instituciones, Poder Judicial, Ministerio Público y Defensa Pública, se comprometen a ayudar a la reforma de las legislaciones nacionales</a:t>
            </a:r>
            <a:r>
              <a:rPr lang="es-ES" sz="2800" dirty="0" smtClean="0"/>
              <a:t>.</a:t>
            </a:r>
          </a:p>
          <a:p>
            <a:pPr marL="514350" lvl="0" indent="-514350" algn="just">
              <a:spcBef>
                <a:spcPct val="20000"/>
              </a:spcBef>
              <a:buFont typeface="+mj-lt"/>
              <a:buAutoNum type="arabicPeriod"/>
              <a:defRPr/>
            </a:pPr>
            <a:endParaRPr lang="es-ES" sz="1500" dirty="0" smtClean="0"/>
          </a:p>
          <a:p>
            <a:pPr marL="514350" indent="-514350" algn="just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s-ES" sz="2600" dirty="0" smtClean="0"/>
              <a:t>Los Ministerios responsables de la seguridad ciudadana, cooperaran para la identificar, detener y enjuiciar a los autores de este delito. </a:t>
            </a:r>
          </a:p>
          <a:p>
            <a:pPr marL="514350" indent="-514350" algn="just">
              <a:spcBef>
                <a:spcPct val="20000"/>
              </a:spcBef>
              <a:buFont typeface="+mj-lt"/>
              <a:buAutoNum type="arabicPeriod"/>
              <a:defRPr/>
            </a:pPr>
            <a:endParaRPr lang="es-ES" sz="1400" dirty="0" smtClean="0"/>
          </a:p>
          <a:p>
            <a:pPr marL="514350" indent="28575" algn="just">
              <a:spcBef>
                <a:spcPct val="20000"/>
              </a:spcBef>
              <a:defRPr/>
            </a:pPr>
            <a:r>
              <a:rPr lang="es-ES" sz="2600" dirty="0" smtClean="0"/>
              <a:t>Cooperando en todo lo relativo a la extradición de las personas que hayan cometido estos delitos</a:t>
            </a:r>
            <a:r>
              <a:rPr lang="es-ES" sz="2800" dirty="0" smtClean="0"/>
              <a:t>.</a:t>
            </a:r>
          </a:p>
          <a:p>
            <a:pPr marL="514350" lvl="0" indent="-514350" algn="just">
              <a:spcBef>
                <a:spcPct val="20000"/>
              </a:spcBef>
              <a:buFont typeface="+mj-lt"/>
              <a:buAutoNum type="arabicPeriod"/>
              <a:defRPr/>
            </a:pPr>
            <a:endParaRPr lang="es-ES" sz="280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1403648" y="2348880"/>
            <a:ext cx="6696744" cy="1328023"/>
          </a:xfrm>
          <a:prstGeom prst="round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3600" b="1" kern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INTERVENCION Y ACTUACION </a:t>
            </a:r>
            <a:r>
              <a:rPr lang="es-E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DE LAS INSTITUCIONES JUDICIALES</a:t>
            </a:r>
            <a:endParaRPr lang="es-E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755576" y="1196752"/>
            <a:ext cx="7848872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30238" algn="l"/>
              </a:tabLst>
            </a:pP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6286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28650" algn="l"/>
              </a:tabLst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Adopción de medidas de protección/cautelares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coordinará en caso de urgencia y necesidad de acuerdo a su valoración de riesgo las medidas de protección previstas legalmente, buscando el máximo rigor en su cumplimiento</a:t>
            </a: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6286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28650" algn="l"/>
              </a:tabLst>
            </a:pP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6286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28650" algn="l"/>
              </a:tabLst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Notificación de las medidas de protección/cautelares y resoluciones judiciales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que se dicten por los Juzgados a la víctima en todos los casos, así como, las penas accesorias que se impongan al agresor a efectos de su protección y conocimiento. </a:t>
            </a:r>
            <a:r>
              <a:rPr kumimoji="0" lang="es-E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Las notificaciones a las víctimas deberán ser de oficio, gratuitas, a los domicilios legalmente constituidos por las víctimas y con la debida diligencia.</a:t>
            </a:r>
          </a:p>
          <a:p>
            <a:pPr marL="6286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28650" algn="l"/>
              </a:tabLst>
            </a:pP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6286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28650" algn="l"/>
              </a:tabLst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Cooperación con los Juzgados a efectos de unificación de datos e información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especialmente en lo relativo a las medidas de protección/cautelares. </a:t>
            </a:r>
            <a:r>
              <a:rPr kumimoji="0" lang="es-E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Ello hasta que existan los juzgados especializados, integrales, para atender la violencia basada en género.</a:t>
            </a:r>
          </a:p>
          <a:p>
            <a:pPr marL="6286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28650" algn="l"/>
              </a:tabLst>
            </a:pP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6286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28650" algn="l"/>
              </a:tabLst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Puede solicitar la 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tramitación urgente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de las medidas de protección a las víctimas</a:t>
            </a:r>
          </a:p>
          <a:p>
            <a:pPr marL="447675" marR="0" lvl="0" indent="-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47675" algn="l"/>
              </a:tabLst>
            </a:pP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8 Conector recto de flecha"/>
          <p:cNvCxnSpPr/>
          <p:nvPr/>
        </p:nvCxnSpPr>
        <p:spPr>
          <a:xfrm>
            <a:off x="683568" y="5850233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0" y="332656"/>
            <a:ext cx="9144000" cy="86177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es-ES" sz="2000" b="1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INTERVENCIÓN Y ACTUACIÓN DE LAS INSTITUCIONES JUDICIALES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lphaUcParenR"/>
              <a:tabLst>
                <a:tab pos="630238" algn="l"/>
              </a:tabLst>
            </a:pPr>
            <a:r>
              <a:rPr lang="es-ES" sz="20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MINISTERIO FISCAL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683568" y="1423229"/>
            <a:ext cx="7848872" cy="473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arenR"/>
              <a:tabLst>
                <a:tab pos="630238" algn="l"/>
              </a:tabLst>
            </a:pP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42925" indent="-276225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es-E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ES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Seguimiento de los informes</a:t>
            </a: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remitidos desde las oficinas de atención a las víctimas u otras instituciones, respecto a la situación de las víctimas que dispone de medidas cautelares como consecuencia de la peligrosidad del agresor </a:t>
            </a:r>
            <a:r>
              <a:rPr lang="es-ES" i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(El Ministerio de la Mujer perfeccionará el sistema de información integral Rubí como instrumento fundamental para los casos de violencia basada en género.</a:t>
            </a:r>
            <a:endParaRPr lang="es-ES" sz="800" dirty="0" smtClean="0">
              <a:latin typeface="Arial" pitchFamily="34" charset="0"/>
              <a:cs typeface="Arial" pitchFamily="34" charset="0"/>
            </a:endParaRPr>
          </a:p>
          <a:p>
            <a:pPr marL="6286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8650" algn="l"/>
              </a:tabLst>
            </a:pP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42925" indent="-276225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6. </a:t>
            </a:r>
            <a:r>
              <a:rPr lang="es-ES" dirty="0" smtClean="0"/>
              <a:t>El Ministerio Público trasladará a la víctima la </a:t>
            </a:r>
            <a:r>
              <a:rPr lang="es-ES" b="1" dirty="0" smtClean="0"/>
              <a:t>información procedente del  Juzgado/Instituciones penitenciarias </a:t>
            </a:r>
            <a:r>
              <a:rPr lang="es-ES" dirty="0" smtClean="0"/>
              <a:t>sobre la puesta en libertad del agresor.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endParaRPr kumimoji="0" lang="es-E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542925" lvl="0" indent="-276225" algn="just"/>
            <a:r>
              <a:rPr lang="es-ES" dirty="0" smtClean="0"/>
              <a:t>7. El MP recibirá el escrito que transcribe los dichos de la víctima en sede policial, sobre aquellos casos en que no existe denuncia pero sí </a:t>
            </a:r>
            <a:r>
              <a:rPr lang="es-ES" b="1" dirty="0" smtClean="0"/>
              <a:t>sospechas de maltrato o agresión</a:t>
            </a:r>
            <a:endParaRPr lang="es-ES" dirty="0" smtClean="0"/>
          </a:p>
          <a:p>
            <a:pPr marL="6286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28650" algn="l"/>
              </a:tabLst>
            </a:pP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42925" lvl="0" indent="-276225" algn="just"/>
            <a:r>
              <a:rPr lang="es-ES" dirty="0" smtClean="0"/>
              <a:t>8.</a:t>
            </a:r>
            <a:r>
              <a:rPr lang="es-ES" b="1" dirty="0" smtClean="0"/>
              <a:t> El MP velará especialmente porque las víctimas de esta violencia sean informadas de sus derechos</a:t>
            </a:r>
            <a:endParaRPr lang="es-ES" dirty="0" smtClean="0"/>
          </a:p>
          <a:p>
            <a:pPr marL="447675" marR="0" lvl="0" indent="-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47675" algn="l"/>
              </a:tabLst>
            </a:pP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8 Conector recto de flecha"/>
          <p:cNvCxnSpPr/>
          <p:nvPr/>
        </p:nvCxnSpPr>
        <p:spPr>
          <a:xfrm>
            <a:off x="683568" y="5548009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0" y="332656"/>
            <a:ext cx="9144000" cy="86177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es-ES" sz="2000" b="1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INTERVENCIÓN Y ACTUACIÓN DE LAS INSTITUCIONES JUDICIALES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lphaUcParenR"/>
              <a:tabLst>
                <a:tab pos="630238" algn="l"/>
              </a:tabLst>
            </a:pPr>
            <a:r>
              <a:rPr lang="es-ES" sz="20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MINISTERIO FISCAL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683568" y="1700808"/>
            <a:ext cx="7848872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arenR"/>
              <a:tabLst>
                <a:tab pos="630238" algn="l"/>
              </a:tabLst>
            </a:pP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42925" indent="-276225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9</a:t>
            </a:r>
            <a:r>
              <a:rPr kumimoji="0" lang="es-E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ES" b="1" dirty="0" smtClean="0"/>
              <a:t>Seguimiento general de la víctima y acompañamiento, según modelo de coordinación propuesto. </a:t>
            </a:r>
            <a:r>
              <a:rPr lang="es-ES" i="1" dirty="0" smtClean="0"/>
              <a:t>Se recomienda el sistema de referencia y </a:t>
            </a:r>
            <a:r>
              <a:rPr lang="es-ES" i="1" dirty="0" err="1" smtClean="0"/>
              <a:t>contrarreferencia</a:t>
            </a:r>
            <a:r>
              <a:rPr lang="es-ES" i="1" dirty="0" smtClean="0"/>
              <a:t> complementado con un componente de acompañamiento</a:t>
            </a:r>
            <a:endParaRPr lang="es-ES" sz="800" dirty="0" smtClean="0">
              <a:latin typeface="Arial" pitchFamily="34" charset="0"/>
              <a:cs typeface="Arial" pitchFamily="34" charset="0"/>
            </a:endParaRPr>
          </a:p>
          <a:p>
            <a:pPr marL="6286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8650" algn="l"/>
              </a:tabLst>
            </a:pP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42925" lvl="0" indent="-3619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10. </a:t>
            </a:r>
            <a:r>
              <a:rPr lang="es-ES" b="1" dirty="0" smtClean="0"/>
              <a:t>Coordinación y seguimiento de las medidas de protección/cautelares, </a:t>
            </a:r>
            <a:r>
              <a:rPr lang="es-ES" dirty="0" smtClean="0"/>
              <a:t>velar por su cumplimiento. Las más urgentes podrán ser adoptadas por el Ministerio Fiscal de oficio    </a:t>
            </a:r>
            <a:r>
              <a:rPr lang="es-ES" dirty="0" smtClean="0">
                <a:solidFill>
                  <a:srgbClr val="FF0000"/>
                </a:solidFill>
              </a:rPr>
              <a:t> (Según país)</a:t>
            </a:r>
          </a:p>
          <a:p>
            <a:pPr marL="542925" indent="-276225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endParaRPr lang="es-ES" dirty="0" smtClean="0"/>
          </a:p>
          <a:p>
            <a:pPr marL="542925" indent="-361950" algn="just"/>
            <a:r>
              <a:rPr lang="es-ES" dirty="0" smtClean="0"/>
              <a:t>11. Procederá desacato cuando los/as agentes fiscales se desentiendan o no cumplan con estas medidas de protección a las víctimas de violencia de género.</a:t>
            </a:r>
          </a:p>
          <a:p>
            <a:pPr marL="542925" lvl="0" indent="-276225" algn="just"/>
            <a:endParaRPr lang="es-ES" dirty="0" smtClean="0"/>
          </a:p>
          <a:p>
            <a:pPr marL="6286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28650" algn="l"/>
              </a:tabLst>
            </a:pP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47675" marR="0" lvl="0" indent="-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47675" algn="l"/>
              </a:tabLst>
            </a:pP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683568" y="4293096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0" y="332656"/>
            <a:ext cx="9144000" cy="86177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es-ES" sz="2000" b="1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INTERVENCIÓN Y ACTUACIÓN DE LAS INSTITUCIONES JUDICIALES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lphaUcParenR"/>
              <a:tabLst>
                <a:tab pos="630238" algn="l"/>
              </a:tabLst>
            </a:pPr>
            <a:r>
              <a:rPr lang="es-ES" sz="20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MINISTERIO FISCAL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683568" y="1268760"/>
            <a:ext cx="7848872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arenR"/>
              <a:tabLst>
                <a:tab pos="630238" algn="l"/>
              </a:tabLst>
            </a:pP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/>
              <a:t>En la declaración se obtendrán los datos necesarios para la investigación:</a:t>
            </a:r>
          </a:p>
          <a:p>
            <a:endParaRPr lang="es-ES" sz="2000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es-ES" b="1" dirty="0" smtClean="0"/>
              <a:t>Relación víctima-agresor </a:t>
            </a:r>
            <a:r>
              <a:rPr lang="es-ES" dirty="0" smtClean="0"/>
              <a:t>(cónyuges, pareja de hecho, divorciados, separados, novios, etc.) y relación de los integrantes del grupo familiar que comportan unidad de convivencia.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ES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es-ES" b="1" dirty="0" smtClean="0"/>
              <a:t>Relato de los hechos</a:t>
            </a:r>
            <a:r>
              <a:rPr lang="es-ES" dirty="0" smtClean="0"/>
              <a:t>: antecedentes inmediatos, frecuencia agresiones, adicciones, medio para agredir y muy importante si el agresor tiene armas de fuego.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ES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es-ES" b="1" dirty="0" smtClean="0"/>
              <a:t>Agresiones previas, malos tratos</a:t>
            </a:r>
            <a:r>
              <a:rPr lang="es-ES" dirty="0" smtClean="0"/>
              <a:t>: denuncias, partes médicos, situación de los/las menores a su cargo. Si no hay denuncias previas, señalar las causas.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ES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es-ES" b="1" dirty="0" smtClean="0"/>
              <a:t>Testigos presenciales</a:t>
            </a:r>
            <a:r>
              <a:rPr lang="es-ES" dirty="0" smtClean="0"/>
              <a:t> o de referencia</a:t>
            </a:r>
          </a:p>
          <a:p>
            <a:pPr marL="342900" lvl="0" indent="-342900" algn="just">
              <a:buFont typeface="+mj-lt"/>
              <a:buAutoNum type="arabicPeriod"/>
            </a:pPr>
            <a:endParaRPr lang="es-ES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es-ES" dirty="0" smtClean="0"/>
              <a:t>Motivo de la agresión según el relato de la víctima. Elementos de análisis sobre las vivencias de la víctima, indicador de mantenimiento de la víctima en el proceso.</a:t>
            </a: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539552" y="5805264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0" y="332656"/>
            <a:ext cx="91440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FF0000"/>
                </a:solidFill>
              </a:rPr>
              <a:t>INVESTIGACIÓN</a:t>
            </a:r>
            <a:r>
              <a:rPr lang="es-ES" sz="2400" b="1" dirty="0" smtClean="0">
                <a:solidFill>
                  <a:srgbClr val="FF0000"/>
                </a:solidFill>
              </a:rPr>
              <a:t>                                                                                                                        </a:t>
            </a:r>
            <a:endParaRPr lang="es-ES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 de flecha"/>
          <p:cNvCxnSpPr/>
          <p:nvPr/>
        </p:nvCxnSpPr>
        <p:spPr>
          <a:xfrm>
            <a:off x="539552" y="5085184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0" y="332656"/>
            <a:ext cx="91440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s-ES" sz="3600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PROTECCIÓN A LA VÍCTIMA</a:t>
            </a:r>
            <a:endParaRPr lang="es-ES" sz="2800" dirty="0" smtClean="0">
              <a:solidFill>
                <a:srgbClr val="FF0000"/>
              </a:solidFill>
            </a:endParaRPr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683568" y="1552434"/>
            <a:ext cx="777686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619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Si la víctima teme por su seguridad o así lo solicita se le acompañara a un Centro de Abrigo del Ministerio de la Mujer, con sus hijos/hijas y si fuera necesario será acompañada a su domicilio, para retirar documentación, ropa, enseres de primera necesidad etc. , por personal de la policía especializada en violencia de género.</a:t>
            </a:r>
          </a:p>
          <a:p>
            <a:pPr marL="3619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</a:pP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619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En los casos que se deba proceder al traslado de la víctima al servicio médico de urgencia, a los servicios sociales, al domicilio, etc., dicho traslado se efectuará, en la medida de lo posible, mediante vehículo oficial, en lo  sin distintivos.</a:t>
            </a:r>
          </a:p>
          <a:p>
            <a:pPr marL="3619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</a:pP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61950" marR="0" lvl="0" indent="-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Tanto en la atención a la víctima como en los posibles traslados de la misma, se procurará que en el equipo policial participe al menos una agente mujer.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 de flecha"/>
          <p:cNvCxnSpPr/>
          <p:nvPr/>
        </p:nvCxnSpPr>
        <p:spPr>
          <a:xfrm>
            <a:off x="539552" y="5229200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0" y="332656"/>
            <a:ext cx="9144000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3200" dirty="0" smtClean="0">
                <a:solidFill>
                  <a:srgbClr val="FF0000"/>
                </a:solidFill>
              </a:rPr>
              <a:t>INFORMACIÓN                                                                                Y ACCESO A LOS SERVICIOS SOCIALES</a:t>
            </a:r>
            <a:endParaRPr lang="es-ES" sz="3200" dirty="0">
              <a:solidFill>
                <a:srgbClr val="FF0000"/>
              </a:solidFill>
            </a:endParaRPr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539552" y="1628800"/>
            <a:ext cx="8136904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s-ES" sz="2000" dirty="0" smtClean="0"/>
              <a:t>Se facilitará por escrito a la víctima información sobre sus derechos y sobre los recursos sociales existentes.</a:t>
            </a:r>
          </a:p>
          <a:p>
            <a:pPr marL="457200" lvl="0" indent="-457200">
              <a:buFont typeface="+mj-lt"/>
              <a:buAutoNum type="arabicPeriod"/>
            </a:pPr>
            <a:endParaRPr lang="es-ES" sz="1200" dirty="0" smtClean="0"/>
          </a:p>
          <a:p>
            <a:pPr marL="457200" lvl="0" indent="-457200" algn="just">
              <a:buFont typeface="+mj-lt"/>
              <a:buAutoNum type="arabicPeriod"/>
            </a:pPr>
            <a:r>
              <a:rPr lang="es-ES" sz="2000" dirty="0" smtClean="0"/>
              <a:t>Se informará a la víctima sobre la posibilidad de solicitar medidas cautelares de protección, de acuerdo a la legislación vigente y de solicitar abogados/a gratuito/a o defensor/a público/a.</a:t>
            </a:r>
          </a:p>
          <a:p>
            <a:pPr marL="457200" lvl="0" indent="-457200" algn="just">
              <a:buFont typeface="+mj-lt"/>
              <a:buAutoNum type="arabicPeriod"/>
            </a:pPr>
            <a:endParaRPr lang="es-ES" sz="1200" dirty="0" smtClean="0"/>
          </a:p>
          <a:p>
            <a:pPr marL="457200" lvl="0" indent="-457200" algn="just">
              <a:buFont typeface="+mj-lt"/>
              <a:buAutoNum type="arabicPeriod"/>
            </a:pPr>
            <a:r>
              <a:rPr lang="es-ES" sz="2000" dirty="0" smtClean="0"/>
              <a:t>La Fiscalía, para proveer a la víctima, debe contar con un </a:t>
            </a:r>
            <a:r>
              <a:rPr lang="es-ES" sz="2000" i="1" dirty="0" smtClean="0"/>
              <a:t>Mapeo actualizado de los Recursos económicos (ayudas, subsidios) y sociales (programas de asistencia jurídica, psicológica, casas de abrigo, refugios, centros de atención, etc.)</a:t>
            </a:r>
          </a:p>
          <a:p>
            <a:pPr marL="457200" lvl="0" indent="-457200" algn="just">
              <a:buFont typeface="+mj-lt"/>
              <a:buAutoNum type="arabicPeriod"/>
            </a:pPr>
            <a:endParaRPr lang="es-ES" sz="1200" i="1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 smtClean="0"/>
              <a:t>En todo caso, con independencia de la información que se facilita a la víctima, se considerará especialmente importante tratar de derivar el caso hacia el </a:t>
            </a:r>
            <a:r>
              <a:rPr lang="es-ES" sz="2000" i="1" dirty="0" smtClean="0"/>
              <a:t>Servicio Social de Urgencia, el Servicio de Abrigo inmediato o el Servicio de Asistencia a las Víctimas existente.</a:t>
            </a:r>
            <a:endParaRPr lang="es-E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 de flecha"/>
          <p:cNvCxnSpPr/>
          <p:nvPr/>
        </p:nvCxnSpPr>
        <p:spPr>
          <a:xfrm>
            <a:off x="539552" y="4941168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0" y="332656"/>
            <a:ext cx="91440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32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ACTUACIÓN Y/O VALORACIÓN</a:t>
            </a:r>
            <a:endParaRPr lang="es-ES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683568" y="1653171"/>
            <a:ext cx="784887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Con la mayor rapidez y exhaustividad se hará la comprobación in situ e investigación para la constitución de medios acreditativos de la existencia de la infracción penal y de la responsabilidad del autor: inspección ocular, testigos, reconocimiento fotográfico dela víctima bajo su consentimiento, etc.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Se informará a la víctima de la importancia de facilitar cuanto efectos y elementos puedan estar relacionados con los hechos investigados, a los efectos de su esclarecimiento.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También se verificará la existencia de intervenciones policiales y/o denuncias anteriores en relación con la víctima o el presunto agresor, así como, los antecedentes de este último. Además se comprobará la existencia de medidas de protección establecidas con anterioridad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 de flecha"/>
          <p:cNvCxnSpPr/>
          <p:nvPr/>
        </p:nvCxnSpPr>
        <p:spPr>
          <a:xfrm>
            <a:off x="539552" y="4149080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0" y="332656"/>
            <a:ext cx="91440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32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ACTUACIÓN Y/O VALORACIÓN</a:t>
            </a:r>
            <a:endParaRPr lang="es-ES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755576" y="2145616"/>
            <a:ext cx="756084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algn="just">
              <a:buAutoNum type="arabicPeriod" startAt="4"/>
              <a:tabLst>
                <a:tab pos="447675" algn="l"/>
              </a:tabLst>
            </a:pPr>
            <a:r>
              <a:rPr lang="es-ES" sz="2000" dirty="0" smtClean="0">
                <a:solidFill>
                  <a:srgbClr val="00B050"/>
                </a:solidFill>
              </a:rPr>
              <a:t>Si la víctima decide NO DENUNCIAR , la Policía consignará en el atestado toda información posible y lo remitirá de inmediato al juzgado para que se adopten las medidas necesarias que garanticen su seguridad.</a:t>
            </a:r>
          </a:p>
          <a:p>
            <a:pPr marL="457200" lvl="0" indent="-457200" algn="just">
              <a:buAutoNum type="arabicPeriod" startAt="4"/>
              <a:tabLst>
                <a:tab pos="447675" algn="l"/>
              </a:tabLst>
            </a:pPr>
            <a:endParaRPr lang="es-ES" sz="3600" dirty="0" smtClean="0">
              <a:solidFill>
                <a:srgbClr val="00B050"/>
              </a:solidFill>
            </a:endParaRPr>
          </a:p>
          <a:p>
            <a:pPr marL="447675" lvl="0" indent="-447675" algn="just">
              <a:tabLst>
                <a:tab pos="447675" algn="l"/>
              </a:tabLst>
            </a:pPr>
            <a:r>
              <a:rPr lang="es-ES" sz="2000" dirty="0" smtClean="0">
                <a:solidFill>
                  <a:srgbClr val="00B050"/>
                </a:solidFill>
              </a:rPr>
              <a:t>5.  En el atestado se anexará toda la información necesaria para informar al Juzgado: antecedentes, diligencias de inspección ocular, solicitud de  medidas cautelares, diligencias de valoración de riesgo sobre la peligrosidad de la situación, declaraciones, etc.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 de flecha"/>
          <p:cNvCxnSpPr/>
          <p:nvPr/>
        </p:nvCxnSpPr>
        <p:spPr>
          <a:xfrm>
            <a:off x="539552" y="5733256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0" y="332656"/>
            <a:ext cx="91440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s-ES" sz="2800" dirty="0" smtClean="0">
                <a:solidFill>
                  <a:srgbClr val="FF0000"/>
                </a:solidFill>
              </a:rPr>
              <a:t>VALORACIÓN DEL RIESGO Y MEDIDAS DE PROTECCIÓN</a:t>
            </a: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539552" y="1445425"/>
            <a:ext cx="7776864" cy="481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algn="just">
              <a:buFont typeface="+mj-lt"/>
              <a:buAutoNum type="arabicPeriod"/>
            </a:pPr>
            <a:r>
              <a:rPr lang="es-ES" sz="2000" dirty="0" smtClean="0"/>
              <a:t>Cuando la situación de riesgo así lo aconseje, y en función del resultado de la valoración de riesgo realizada, se adoptaran medidas específicas de protección dela víctima. </a:t>
            </a:r>
          </a:p>
          <a:p>
            <a:pPr marL="457200" lvl="0" indent="-457200" algn="just"/>
            <a:endParaRPr lang="es-ES" sz="100" dirty="0" smtClean="0"/>
          </a:p>
          <a:p>
            <a:pPr marL="457200" lvl="0" indent="-9525" algn="just">
              <a:lnSpc>
                <a:spcPct val="150000"/>
              </a:lnSpc>
            </a:pPr>
            <a:r>
              <a:rPr lang="es-ES" sz="2000" dirty="0" smtClean="0"/>
              <a:t>Entre otras, éstas podrán ser la siguientes: </a:t>
            </a:r>
            <a:endParaRPr lang="es-ES" sz="100" dirty="0" smtClean="0"/>
          </a:p>
          <a:p>
            <a:pPr marL="714375" lvl="0" indent="-266700" algn="just">
              <a:buFont typeface="Wingdings" pitchFamily="2" charset="2"/>
              <a:buChar char="§"/>
              <a:tabLst>
                <a:tab pos="714375" algn="l"/>
              </a:tabLst>
            </a:pPr>
            <a:r>
              <a:rPr lang="es-ES" sz="2000" dirty="0" smtClean="0"/>
              <a:t>Vigilancias y seguimientos a la persona agresora y, en aso de que puedan llevarse a cabo de forma eficaz y operativa, sistemas tecnológicos de detección de proximidad al servicio de los órganos judiciales con el objetivo principal de garantizar el cumplimiento de las medidas judiciales de alejamiento que le sean impuestas.</a:t>
            </a:r>
          </a:p>
          <a:p>
            <a:pPr marL="714375" lvl="0" indent="-266700" algn="just">
              <a:buFont typeface="Wingdings" pitchFamily="2" charset="2"/>
              <a:buChar char="§"/>
              <a:tabLst>
                <a:tab pos="714375" algn="l"/>
              </a:tabLst>
            </a:pPr>
            <a:endParaRPr lang="es-ES" sz="800" dirty="0" smtClean="0"/>
          </a:p>
          <a:p>
            <a:pPr marL="714375" lvl="0" indent="-266700" algn="just">
              <a:buFont typeface="Wingdings" pitchFamily="2" charset="2"/>
              <a:buChar char="§"/>
              <a:tabLst>
                <a:tab pos="714375" algn="l"/>
              </a:tabLst>
            </a:pPr>
            <a:r>
              <a:rPr lang="es-ES" sz="2000" dirty="0" smtClean="0"/>
              <a:t>Actividades preventivas sobre rutinas, comprobaciones telefónicas y visitas aleatorias, traslados, acompañamientos y operativos puntuales de protección</a:t>
            </a:r>
          </a:p>
          <a:p>
            <a:pPr marL="714375" lvl="0" indent="-266700" algn="just">
              <a:buFont typeface="Wingdings" pitchFamily="2" charset="2"/>
              <a:buChar char="§"/>
              <a:tabLst>
                <a:tab pos="714375" algn="l"/>
              </a:tabLst>
            </a:pPr>
            <a:endParaRPr lang="es-ES" sz="800" dirty="0" smtClean="0"/>
          </a:p>
          <a:p>
            <a:pPr marL="714375" lvl="0" indent="-266700" algn="just">
              <a:buFont typeface="Wingdings" pitchFamily="2" charset="2"/>
              <a:buChar char="§"/>
              <a:tabLst>
                <a:tab pos="714375" algn="l"/>
              </a:tabLst>
            </a:pPr>
            <a:r>
              <a:rPr lang="es-ES" sz="2000" dirty="0" smtClean="0"/>
              <a:t>Protección permanente a las víctimas en los casos de mayor riesgo o internamiento en dependencias de localización no disponible.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 txBox="1">
            <a:spLocks/>
          </p:cNvSpPr>
          <p:nvPr/>
        </p:nvSpPr>
        <p:spPr>
          <a:xfrm>
            <a:off x="502920" y="1268760"/>
            <a:ext cx="8183880" cy="525658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26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7675" marR="0" lvl="0" indent="-447675" defTabSz="914400" rtl="0" eaLnBrk="1" fontAlgn="auto" latinLnBrk="0" hangingPunct="1">
              <a:lnSpc>
                <a:spcPct val="160000"/>
              </a:lnSpc>
              <a:buClrTx/>
              <a:buSzTx/>
              <a:buFont typeface="+mj-lt"/>
              <a:buAutoNum type="arabicPeriod"/>
              <a:tabLst>
                <a:tab pos="447675" algn="l"/>
              </a:tabLst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Igualdad</a:t>
            </a:r>
          </a:p>
          <a:p>
            <a:pPr marL="447675" marR="0" lvl="0" indent="-447675" defTabSz="914400" rtl="0" eaLnBrk="1" fontAlgn="auto" latinLnBrk="0" hangingPunct="1">
              <a:lnSpc>
                <a:spcPct val="160000"/>
              </a:lnSpc>
              <a:buClrTx/>
              <a:buSzTx/>
              <a:buFont typeface="+mj-lt"/>
              <a:buAutoNum type="arabicPeriod"/>
              <a:tabLst>
                <a:tab pos="447675" algn="l"/>
              </a:tabLst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Prevención</a:t>
            </a:r>
          </a:p>
          <a:p>
            <a:pPr marL="447675" marR="0" lvl="0" indent="-447675" defTabSz="914400" rtl="0" eaLnBrk="1" fontAlgn="auto" latinLnBrk="0" hangingPunct="1">
              <a:lnSpc>
                <a:spcPct val="160000"/>
              </a:lnSpc>
              <a:buClrTx/>
              <a:buSzTx/>
              <a:buFont typeface="+mj-lt"/>
              <a:buAutoNum type="arabicPeriod"/>
              <a:tabLst>
                <a:tab pos="447675" algn="l"/>
              </a:tabLst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Privacidad y confidencialidad en la atención</a:t>
            </a:r>
          </a:p>
          <a:p>
            <a:pPr marL="447675" marR="0" lvl="0" indent="-447675" defTabSz="914400" rtl="0" eaLnBrk="1" fontAlgn="auto" latinLnBrk="0" hangingPunct="1">
              <a:lnSpc>
                <a:spcPct val="160000"/>
              </a:lnSpc>
              <a:buClrTx/>
              <a:buSzTx/>
              <a:buFont typeface="+mj-lt"/>
              <a:buAutoNum type="arabicPeriod"/>
              <a:tabLst>
                <a:tab pos="447675" algn="l"/>
              </a:tabLst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Asistencia Integral y de proximidad</a:t>
            </a:r>
          </a:p>
          <a:p>
            <a:pPr marL="447675" marR="0" lvl="0" indent="-447675" defTabSz="914400" rtl="0" eaLnBrk="1" fontAlgn="auto" latinLnBrk="0" hangingPunct="1">
              <a:lnSpc>
                <a:spcPct val="120000"/>
              </a:lnSpc>
              <a:buClrTx/>
              <a:buSzTx/>
              <a:buFont typeface="+mj-lt"/>
              <a:buAutoNum type="arabicPeriod"/>
              <a:tabLst>
                <a:tab pos="447675" algn="l"/>
              </a:tabLst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Coordinación, articulación y cooperación entre las distintas instituciones involucradas</a:t>
            </a:r>
          </a:p>
          <a:p>
            <a:pPr marL="447675" marR="0" lvl="0" indent="-447675" defTabSz="914400" rtl="0" eaLnBrk="1" fontAlgn="auto" latinLnBrk="0" hangingPunct="1">
              <a:lnSpc>
                <a:spcPct val="160000"/>
              </a:lnSpc>
              <a:buClrTx/>
              <a:buSzTx/>
              <a:buFont typeface="+mj-lt"/>
              <a:buAutoNum type="arabicPeriod"/>
              <a:tabLst>
                <a:tab pos="447675" algn="l"/>
              </a:tabLst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Protección de personas menores de edad.</a:t>
            </a:r>
          </a:p>
          <a:p>
            <a:pPr marL="447675" marR="0" lvl="0" indent="-447675" defTabSz="914400" rtl="0" eaLnBrk="1" fontAlgn="auto" latinLnBrk="0" hangingPunct="1">
              <a:lnSpc>
                <a:spcPct val="160000"/>
              </a:lnSpc>
              <a:buClrTx/>
              <a:buSzTx/>
              <a:buFont typeface="+mj-lt"/>
              <a:buAutoNum type="arabicPeriod"/>
              <a:tabLst>
                <a:tab pos="447675" algn="l"/>
              </a:tabLst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Reducir y tratar de evitar la victimización secundaria.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476672"/>
            <a:ext cx="914400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ES" sz="3200" dirty="0" smtClean="0"/>
              <a:t>PRINCIPIOS RECTORES DE LA ACTUACIÓN</a:t>
            </a:r>
            <a:r>
              <a:rPr lang="es-ES" sz="2800" dirty="0" smtClean="0"/>
              <a:t>                               </a:t>
            </a:r>
            <a:r>
              <a:rPr lang="es-ES" sz="2200" b="1" dirty="0" smtClean="0"/>
              <a:t>INTERINSTITUCIONAL, INTERSECTORIAL Y MULTIDISCIPLINAR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 de flecha"/>
          <p:cNvCxnSpPr/>
          <p:nvPr/>
        </p:nvCxnSpPr>
        <p:spPr>
          <a:xfrm>
            <a:off x="611560" y="4725144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0" y="332656"/>
            <a:ext cx="91440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s-ES" sz="2800" dirty="0" smtClean="0">
                <a:solidFill>
                  <a:srgbClr val="FF0000"/>
                </a:solidFill>
              </a:rPr>
              <a:t>VALORACIÓN DEL RIESGO Y MEDIDAS DE PROTECCIÓN</a:t>
            </a: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539552" y="1988840"/>
            <a:ext cx="7848872" cy="358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61950" lvl="0" indent="-361950" algn="just"/>
            <a:r>
              <a:rPr lang="es-ES" sz="2000" dirty="0" smtClean="0"/>
              <a:t>2.  </a:t>
            </a:r>
            <a:r>
              <a:rPr lang="es-ES" sz="2400" dirty="0" smtClean="0"/>
              <a:t>No obstante, a todas las mujeres víctimas de violencia de género, salvo rechazo expreso, se les ofertarán las siguientes medidas de protección</a:t>
            </a:r>
            <a:r>
              <a:rPr lang="es-ES" sz="2000" dirty="0" smtClean="0"/>
              <a:t>:</a:t>
            </a:r>
          </a:p>
          <a:p>
            <a:r>
              <a:rPr lang="es-ES" sz="2000" dirty="0" smtClean="0"/>
              <a:t> </a:t>
            </a:r>
          </a:p>
          <a:p>
            <a:pPr marL="542925" lvl="0" indent="-180975" algn="just">
              <a:spcAft>
                <a:spcPts val="1800"/>
              </a:spcAft>
              <a:buFont typeface="Wingdings" pitchFamily="2" charset="2"/>
              <a:buChar char="§"/>
              <a:tabLst>
                <a:tab pos="542925" algn="l"/>
              </a:tabLst>
            </a:pPr>
            <a:r>
              <a:rPr lang="es-ES" sz="2400" dirty="0" smtClean="0"/>
              <a:t>Formación y entrega de materiales sobre medidas de autoprotección</a:t>
            </a:r>
          </a:p>
          <a:p>
            <a:pPr marL="542925" lvl="0" indent="-180975" algn="just">
              <a:buFont typeface="Wingdings" pitchFamily="2" charset="2"/>
              <a:buChar char="§"/>
              <a:tabLst>
                <a:tab pos="542925" algn="l"/>
              </a:tabLst>
            </a:pPr>
            <a:r>
              <a:rPr lang="es-ES" sz="2400" dirty="0" smtClean="0"/>
              <a:t>Dispositivos que permitan una comunicación directa e inmediata entre la víctima y los servicios policiales las 24 horas del día.</a:t>
            </a:r>
            <a:endParaRPr lang="es-E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 de flecha"/>
          <p:cNvCxnSpPr/>
          <p:nvPr/>
        </p:nvCxnSpPr>
        <p:spPr>
          <a:xfrm>
            <a:off x="539552" y="5229200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0" y="332656"/>
            <a:ext cx="9144000" cy="8002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b="1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B)  JUZGADOS Y TRIBUNALES/JURISDICCIONES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ESPECIALIZADOS EN CASO DE QUE EXISTAN O SI EL MP DETENTA ESTAS COMPETENCIAS</a:t>
            </a:r>
            <a:endParaRPr lang="es-ES" sz="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683568" y="2060269"/>
            <a:ext cx="7776864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361950" algn="l"/>
              </a:tabLst>
            </a:pPr>
            <a:r>
              <a:rPr lang="es-ES" sz="24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En el Juzgado competente es posible recibir la denuncia o tener conocimiento de los asuntos de violencia de género por la remisión</a:t>
            </a:r>
            <a:r>
              <a:rPr lang="es-ES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361950" lvl="0" indent="-36195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361950" algn="l"/>
              </a:tabLst>
            </a:pPr>
            <a:endParaRPr lang="es-ES" sz="4000" dirty="0" smtClean="0">
              <a:latin typeface="Arial" pitchFamily="34" charset="0"/>
              <a:cs typeface="Arial" pitchFamily="34" charset="0"/>
            </a:endParaRPr>
          </a:p>
          <a:p>
            <a:pPr marL="714375" lvl="0" indent="-266700" algn="just" eaLnBrk="0" fontAlgn="base" hangingPunct="0">
              <a:spcBef>
                <a:spcPct val="0"/>
              </a:spcBef>
              <a:spcAft>
                <a:spcPts val="1800"/>
              </a:spcAft>
              <a:buFont typeface="Wingdings" pitchFamily="2" charset="2"/>
              <a:buChar char="§"/>
            </a:pPr>
            <a:r>
              <a:rPr lang="es-ES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s-ES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Del parte de lesiones desde los centros sanitarios</a:t>
            </a:r>
          </a:p>
          <a:p>
            <a:pPr marL="809625" lvl="0" indent="-361950" algn="just" eaLnBrk="0" fontAlgn="base" hangingPunct="0">
              <a:spcBef>
                <a:spcPct val="0"/>
              </a:spcBef>
              <a:spcAft>
                <a:spcPts val="1800"/>
              </a:spcAft>
              <a:buFont typeface="Wingdings" pitchFamily="2" charset="2"/>
              <a:buChar char="§"/>
            </a:pPr>
            <a:r>
              <a:rPr lang="es-ES" sz="2400" dirty="0" smtClean="0"/>
              <a:t>El atestado fiscal</a:t>
            </a:r>
          </a:p>
          <a:p>
            <a:pPr marL="809625" lvl="0" indent="-361950" algn="just" eaLnBrk="0" fontAlgn="base" hangingPunct="0">
              <a:spcBef>
                <a:spcPct val="0"/>
              </a:spcBef>
              <a:spcAft>
                <a:spcPts val="1800"/>
              </a:spcAft>
              <a:buFont typeface="Wingdings" pitchFamily="2" charset="2"/>
              <a:buChar char="§"/>
            </a:pPr>
            <a:r>
              <a:rPr lang="es-ES" sz="2400" dirty="0" smtClean="0"/>
              <a:t>Las diligencias realizadas por el Juzgado de Guardia</a:t>
            </a:r>
            <a:endParaRPr lang="es-ES" sz="2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 de flecha"/>
          <p:cNvCxnSpPr/>
          <p:nvPr/>
        </p:nvCxnSpPr>
        <p:spPr>
          <a:xfrm>
            <a:off x="683568" y="5445224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0" y="332656"/>
            <a:ext cx="9144000" cy="8002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b="1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B)  JUZGADOS Y TRIBUNALES/JURISDICCIONES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ESPECIALIZADOS EN CASO DE QUE EXISTAN O SI EL MP DETENTA ESTAS COMPETENCIAS</a:t>
            </a:r>
            <a:endParaRPr lang="es-ES" sz="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755576" y="1412776"/>
            <a:ext cx="7920880" cy="4947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809625" lvl="0" indent="-361950" algn="just" eaLnBrk="0" fontAlgn="base" hangingPunct="0">
              <a:spcBef>
                <a:spcPct val="0"/>
              </a:spcBef>
              <a:spcAft>
                <a:spcPts val="600"/>
              </a:spcAft>
            </a:pPr>
            <a:endParaRPr lang="es-ES_tradnl" sz="1050" dirty="0" smtClean="0"/>
          </a:p>
          <a:p>
            <a:pPr marL="457200" lvl="0" indent="-457200" algn="just" eaLnBrk="0" fontAlgn="base" hangingPunct="0">
              <a:spcBef>
                <a:spcPct val="0"/>
              </a:spcBef>
              <a:buAutoNum type="arabicPeriod" startAt="2"/>
              <a:tabLst>
                <a:tab pos="447675" algn="l"/>
              </a:tabLst>
            </a:pPr>
            <a:r>
              <a:rPr lang="es-ES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Si la víctima presenta lesiones que requieran asistencia sanitaria </a:t>
            </a:r>
            <a:r>
              <a:rPr lang="es-ES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o si se sospecha su existencia aunque no sean visibles, se dará cuenta inmediatamente al titular del Juzgado, considerando convenientes las siguientes actuaciones:</a:t>
            </a:r>
          </a:p>
          <a:p>
            <a:pPr marL="457200" lvl="0" indent="-457200" algn="just" eaLnBrk="0" fontAlgn="base" hangingPunct="0">
              <a:spcBef>
                <a:spcPct val="0"/>
              </a:spcBef>
              <a:buAutoNum type="arabicPeriod" startAt="2"/>
              <a:tabLst>
                <a:tab pos="447675" algn="l"/>
              </a:tabLst>
            </a:pPr>
            <a:endParaRPr lang="es-ES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714375" lvl="0" indent="-266700" algn="just">
              <a:buFont typeface="Wingdings" pitchFamily="2" charset="2"/>
              <a:buChar char="§"/>
              <a:tabLst>
                <a:tab pos="714375" algn="l"/>
              </a:tabLst>
            </a:pPr>
            <a:r>
              <a:rPr lang="es-ES" sz="2000" dirty="0" smtClean="0"/>
              <a:t>Traslado y acompañamiento por la policía especializada en violencia de género al servicio médico correspondiente</a:t>
            </a:r>
          </a:p>
          <a:p>
            <a:pPr marL="714375" lvl="0" indent="-266700" algn="just">
              <a:buFont typeface="Wingdings" pitchFamily="2" charset="2"/>
              <a:buChar char="§"/>
              <a:tabLst>
                <a:tab pos="714375" algn="l"/>
              </a:tabLst>
            </a:pPr>
            <a:endParaRPr lang="es-ES" sz="1400" dirty="0" smtClean="0"/>
          </a:p>
          <a:p>
            <a:pPr marL="714375" lvl="0" indent="-266700" algn="just">
              <a:buFont typeface="Wingdings" pitchFamily="2" charset="2"/>
              <a:buChar char="§"/>
              <a:tabLst>
                <a:tab pos="714375" algn="l"/>
              </a:tabLst>
            </a:pPr>
            <a:r>
              <a:rPr lang="es-ES" sz="2000" dirty="0" smtClean="0"/>
              <a:t>En caso de agresiones o abusos sexuales, el traslado será al hospital más próximo y se informará a la víctima de que no debe lavarse ni cambiarse de ropa así como tampoco comer ni beber si se han producido agresiones por vía bucal.</a:t>
            </a:r>
          </a:p>
          <a:p>
            <a:pPr marL="714375" lvl="0" indent="-266700" algn="just">
              <a:buFont typeface="Wingdings" pitchFamily="2" charset="2"/>
              <a:buChar char="§"/>
              <a:tabLst>
                <a:tab pos="714375" algn="l"/>
              </a:tabLst>
            </a:pPr>
            <a:endParaRPr lang="es-ES" sz="1400" dirty="0" smtClean="0"/>
          </a:p>
          <a:p>
            <a:pPr marL="714375" lvl="0" indent="-266700" algn="just">
              <a:buFont typeface="Wingdings" pitchFamily="2" charset="2"/>
              <a:buChar char="§"/>
              <a:tabLst>
                <a:tab pos="714375" algn="l"/>
              </a:tabLst>
            </a:pPr>
            <a:r>
              <a:rPr lang="es-ES" sz="2000" dirty="0" smtClean="0"/>
              <a:t>El traslado del médico/a forense al centro sanitario al objeto de proveer el aseguramiento de pruebas y realizar la recogida de muestras.</a:t>
            </a:r>
            <a:endParaRPr lang="es-ES" sz="2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 de flecha"/>
          <p:cNvCxnSpPr/>
          <p:nvPr/>
        </p:nvCxnSpPr>
        <p:spPr>
          <a:xfrm>
            <a:off x="755576" y="5733256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0" y="332656"/>
            <a:ext cx="9144000" cy="8002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b="1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B)  JUZGADOS Y TRIBUNALES/JURISDICCIONES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ESPECIALIZADOS EN CASO DE QUE EXISTAN O SI EL MP DETENTA ESTAS COMPETENCIAS</a:t>
            </a:r>
            <a:endParaRPr lang="es-ES" sz="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755576" y="1124744"/>
            <a:ext cx="7920880" cy="5484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809625" lvl="0" indent="-361950" algn="just" eaLnBrk="0" fontAlgn="base" hangingPunct="0">
              <a:spcBef>
                <a:spcPct val="0"/>
              </a:spcBef>
              <a:spcAft>
                <a:spcPts val="600"/>
              </a:spcAft>
            </a:pPr>
            <a:endParaRPr lang="es-ES_tradnl" sz="1050" dirty="0" smtClean="0"/>
          </a:p>
          <a:p>
            <a:pPr lvl="0">
              <a:spcAft>
                <a:spcPts val="600"/>
              </a:spcAft>
            </a:pPr>
            <a:r>
              <a:rPr lang="es-ES" sz="2400" b="1" dirty="0" smtClean="0"/>
              <a:t>3.  </a:t>
            </a:r>
            <a:r>
              <a:rPr lang="es-ES" sz="2200" b="1" dirty="0" smtClean="0"/>
              <a:t>En caso de que la víctima no requiera asistencia sanitaria</a:t>
            </a:r>
          </a:p>
          <a:p>
            <a:pPr marL="361950" lvl="0" algn="just"/>
            <a:r>
              <a:rPr lang="es-ES" sz="2200" dirty="0" smtClean="0"/>
              <a:t>Se tratará de que la recepción de las informaciones se realice en un lugar privado, teniendo en cuenta el estado emocional en que se encuentra la víctima y, en atención a sus circunstancias personales, le será dispensado un trato especialmente respetuoso y preferente.</a:t>
            </a:r>
          </a:p>
          <a:p>
            <a:pPr lvl="0" algn="just"/>
            <a:endParaRPr lang="es-ES_tradnl" sz="2200" dirty="0" smtClean="0"/>
          </a:p>
          <a:p>
            <a:pPr marL="457200" indent="-457200" algn="just">
              <a:spcAft>
                <a:spcPts val="600"/>
              </a:spcAft>
              <a:buAutoNum type="arabicPeriod" startAt="4"/>
            </a:pPr>
            <a:r>
              <a:rPr lang="es-ES" sz="2200" b="1" dirty="0" smtClean="0"/>
              <a:t>Se informará a la víctima:</a:t>
            </a:r>
          </a:p>
          <a:p>
            <a:pPr marL="628650" indent="-266700" algn="just">
              <a:buFont typeface="Wingdings" pitchFamily="2" charset="2"/>
              <a:buChar char="§"/>
              <a:tabLst>
                <a:tab pos="628650" algn="l"/>
              </a:tabLst>
            </a:pPr>
            <a:r>
              <a:rPr lang="es-ES" sz="2200" dirty="0" smtClean="0"/>
              <a:t>de la importancia y consecuencias de la interposición de la denuncia </a:t>
            </a:r>
          </a:p>
          <a:p>
            <a:pPr marL="628650" indent="-266700" algn="just">
              <a:buFont typeface="Wingdings" pitchFamily="2" charset="2"/>
              <a:buChar char="§"/>
              <a:tabLst>
                <a:tab pos="628650" algn="l"/>
              </a:tabLst>
            </a:pPr>
            <a:endParaRPr lang="es-ES" sz="800" dirty="0" smtClean="0"/>
          </a:p>
          <a:p>
            <a:pPr marL="628650" indent="-266700">
              <a:buFont typeface="Wingdings" pitchFamily="2" charset="2"/>
              <a:buChar char="§"/>
              <a:tabLst>
                <a:tab pos="628650" algn="l"/>
              </a:tabLst>
            </a:pPr>
            <a:r>
              <a:rPr lang="es-ES" sz="2200" dirty="0" smtClean="0"/>
              <a:t>de la solicitud de medidas de protección se le informará </a:t>
            </a:r>
          </a:p>
          <a:p>
            <a:pPr marL="628650" indent="-266700">
              <a:buFont typeface="Wingdings" pitchFamily="2" charset="2"/>
              <a:buChar char="§"/>
              <a:tabLst>
                <a:tab pos="628650" algn="l"/>
              </a:tabLst>
            </a:pPr>
            <a:endParaRPr lang="es-ES" sz="800" dirty="0" smtClean="0"/>
          </a:p>
          <a:p>
            <a:pPr marL="628650" indent="-266700" algn="just">
              <a:buFont typeface="Wingdings" pitchFamily="2" charset="2"/>
              <a:buChar char="§"/>
              <a:tabLst>
                <a:tab pos="628650" algn="l"/>
              </a:tabLst>
            </a:pPr>
            <a:r>
              <a:rPr lang="es-ES" sz="2200" dirty="0" smtClean="0"/>
              <a:t>de su derecho a ser asesorada gratuitamente, antes de formalizar denuncia, por un/una abogado/a o defensor/a público/a. (art. 229).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 de flecha"/>
          <p:cNvCxnSpPr/>
          <p:nvPr/>
        </p:nvCxnSpPr>
        <p:spPr>
          <a:xfrm>
            <a:off x="683568" y="6237312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0" y="332656"/>
            <a:ext cx="9144000" cy="8002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b="1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B)  JUZGADOS Y TRIBUNALES/JURISDICCIONES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ESPECIALIZADOS EN CASO DE QUE EXISTAN O SI EL MP DETENTA ESTAS COMPETENCIAS</a:t>
            </a:r>
            <a:endParaRPr lang="es-ES" sz="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755576" y="1160748"/>
            <a:ext cx="7920880" cy="5311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809625" lvl="0" indent="-361950" algn="just" eaLnBrk="0" fontAlgn="base" hangingPunct="0">
              <a:spcBef>
                <a:spcPct val="0"/>
              </a:spcBef>
              <a:spcAft>
                <a:spcPts val="600"/>
              </a:spcAft>
            </a:pPr>
            <a:endParaRPr lang="es-ES_tradnl" sz="1050" dirty="0" smtClean="0"/>
          </a:p>
          <a:p>
            <a:pPr marL="361950" lvl="0" indent="-361950" algn="just"/>
            <a:r>
              <a:rPr lang="es-ES" sz="2400" dirty="0" smtClean="0"/>
              <a:t>5.</a:t>
            </a:r>
            <a:r>
              <a:rPr lang="es-ES" sz="2400" b="1" dirty="0" smtClean="0"/>
              <a:t> </a:t>
            </a:r>
            <a:r>
              <a:rPr lang="es-ES" sz="2000" dirty="0" smtClean="0"/>
              <a:t>En el caso de que la víctima muestre su disposición a ser asesorada, desde las dependencias judiciales se realizarán las gestiones oportunas para ello y se informará a la víctima sobre el tiempo estimado para la llegada de el/la abogado/a o defensor/a.</a:t>
            </a:r>
            <a:endParaRPr lang="es-ES" sz="2200" dirty="0" smtClean="0"/>
          </a:p>
          <a:p>
            <a:pPr lvl="0" algn="just"/>
            <a:endParaRPr lang="es-ES_tradnl" sz="1200" dirty="0" smtClean="0"/>
          </a:p>
          <a:p>
            <a:pPr marL="361950" lvl="0" indent="-361950" algn="just"/>
            <a:r>
              <a:rPr lang="es-ES" sz="2200" dirty="0" smtClean="0"/>
              <a:t>6. </a:t>
            </a:r>
            <a:r>
              <a:rPr lang="es-ES" sz="2000" dirty="0" smtClean="0"/>
              <a:t>En la exposición de los hechos se hará constar </a:t>
            </a:r>
            <a:r>
              <a:rPr lang="es-ES" sz="2000" u="sng" dirty="0" smtClean="0"/>
              <a:t>la mayor información posible:</a:t>
            </a:r>
          </a:p>
          <a:p>
            <a:pPr marL="361950" lvl="0" indent="-361950" algn="just"/>
            <a:endParaRPr lang="es-ES" sz="1200" dirty="0" smtClean="0"/>
          </a:p>
          <a:p>
            <a:pPr marL="542925" lvl="0" indent="-276225">
              <a:spcAft>
                <a:spcPts val="200"/>
              </a:spcAft>
              <a:buFont typeface="Wingdings" pitchFamily="2" charset="2"/>
              <a:buChar char="§"/>
              <a:tabLst>
                <a:tab pos="542925" algn="l"/>
              </a:tabLst>
            </a:pPr>
            <a:r>
              <a:rPr lang="es-ES" sz="2200" dirty="0" smtClean="0"/>
              <a:t>Facilitar </a:t>
            </a:r>
            <a:r>
              <a:rPr lang="es-ES" sz="2000" dirty="0" smtClean="0"/>
              <a:t>acumulación de autos o diligencias previas</a:t>
            </a:r>
          </a:p>
          <a:p>
            <a:pPr marL="542925" lvl="0" indent="-276225">
              <a:spcAft>
                <a:spcPts val="200"/>
              </a:spcAft>
              <a:buFont typeface="Wingdings" pitchFamily="2" charset="2"/>
              <a:buChar char="§"/>
              <a:tabLst>
                <a:tab pos="542925" algn="l"/>
              </a:tabLst>
            </a:pPr>
            <a:r>
              <a:rPr lang="es-ES" sz="2000" dirty="0" smtClean="0"/>
              <a:t>Antecedentes de agresiones</a:t>
            </a:r>
          </a:p>
          <a:p>
            <a:pPr marL="542925" lvl="0" indent="-276225">
              <a:spcAft>
                <a:spcPts val="200"/>
              </a:spcAft>
              <a:buFont typeface="Wingdings" pitchFamily="2" charset="2"/>
              <a:buChar char="§"/>
              <a:tabLst>
                <a:tab pos="542925" algn="l"/>
              </a:tabLst>
            </a:pPr>
            <a:r>
              <a:rPr lang="es-ES" sz="2000" dirty="0" smtClean="0"/>
              <a:t>Frecuencia de los malos tratos</a:t>
            </a:r>
          </a:p>
          <a:p>
            <a:pPr marL="542925" lvl="0" indent="-276225">
              <a:spcAft>
                <a:spcPts val="200"/>
              </a:spcAft>
              <a:buFont typeface="Wingdings" pitchFamily="2" charset="2"/>
              <a:buChar char="§"/>
              <a:tabLst>
                <a:tab pos="542925" algn="l"/>
              </a:tabLst>
            </a:pPr>
            <a:r>
              <a:rPr lang="es-ES" sz="2000" dirty="0" smtClean="0"/>
              <a:t>Denuncias previas: fechas y lugares</a:t>
            </a:r>
          </a:p>
          <a:p>
            <a:pPr marL="542925" lvl="0" indent="-276225">
              <a:spcAft>
                <a:spcPts val="200"/>
              </a:spcAft>
              <a:buFont typeface="Wingdings" pitchFamily="2" charset="2"/>
              <a:buChar char="§"/>
              <a:tabLst>
                <a:tab pos="542925" algn="l"/>
              </a:tabLst>
            </a:pPr>
            <a:r>
              <a:rPr lang="es-ES" sz="2000" dirty="0" smtClean="0"/>
              <a:t>Malos tratos a los/las hijos/as</a:t>
            </a:r>
          </a:p>
          <a:p>
            <a:pPr marL="542925" lvl="0" indent="-276225">
              <a:spcAft>
                <a:spcPts val="200"/>
              </a:spcAft>
              <a:buFont typeface="Wingdings" pitchFamily="2" charset="2"/>
              <a:buChar char="§"/>
              <a:tabLst>
                <a:tab pos="542925" algn="l"/>
              </a:tabLst>
            </a:pPr>
            <a:r>
              <a:rPr lang="es-ES" sz="2000" dirty="0" smtClean="0"/>
              <a:t>Amenazas</a:t>
            </a:r>
          </a:p>
          <a:p>
            <a:pPr marL="542925" lvl="0" indent="-276225">
              <a:spcAft>
                <a:spcPts val="200"/>
              </a:spcAft>
              <a:buFont typeface="Wingdings" pitchFamily="2" charset="2"/>
              <a:buChar char="§"/>
              <a:tabLst>
                <a:tab pos="542925" algn="l"/>
              </a:tabLst>
            </a:pPr>
            <a:r>
              <a:rPr lang="es-ES" sz="2000" dirty="0" smtClean="0"/>
              <a:t>Si el agresor posee armas</a:t>
            </a:r>
          </a:p>
          <a:p>
            <a:pPr marL="542925" lvl="0" indent="-276225">
              <a:spcAft>
                <a:spcPts val="200"/>
              </a:spcAft>
              <a:buFont typeface="Wingdings" pitchFamily="2" charset="2"/>
              <a:buChar char="§"/>
              <a:tabLst>
                <a:tab pos="542925" algn="l"/>
              </a:tabLst>
            </a:pPr>
            <a:r>
              <a:rPr lang="es-ES" sz="2000" dirty="0" smtClean="0"/>
              <a:t>El relato de la víctima debe recibirse en primera persona y literal.</a:t>
            </a:r>
            <a:endParaRPr lang="es-E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 de flecha"/>
          <p:cNvCxnSpPr/>
          <p:nvPr/>
        </p:nvCxnSpPr>
        <p:spPr>
          <a:xfrm>
            <a:off x="755576" y="4437112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0" y="332656"/>
            <a:ext cx="9144000" cy="8002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b="1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B)  JUZGADOS Y TRIBUNALES/JURISDICCIONES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ESPECIALIZADOS EN CASO DE QUE EXISTAN O SI EL MP DETENTA ESTAS COMPETENCIAS</a:t>
            </a:r>
            <a:endParaRPr lang="es-ES" sz="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755576" y="1342851"/>
            <a:ext cx="7920880" cy="4947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809625" lvl="0" indent="-361950" algn="just" eaLnBrk="0" fontAlgn="base" hangingPunct="0">
              <a:spcBef>
                <a:spcPct val="0"/>
              </a:spcBef>
              <a:spcAft>
                <a:spcPts val="600"/>
              </a:spcAft>
            </a:pPr>
            <a:endParaRPr lang="es-ES_tradnl" sz="1050" dirty="0" smtClean="0"/>
          </a:p>
          <a:p>
            <a:pPr marL="457200" lvl="0" indent="-457200" algn="just">
              <a:buAutoNum type="arabicPeriod" startAt="7"/>
            </a:pPr>
            <a:r>
              <a:rPr lang="es-ES" sz="2000" dirty="0" smtClean="0"/>
              <a:t>Reconocimiento médico inmediato por parte del/a médico/a forense, quien extenderá el correspondiente informe, en el que deberán observarse las posibles lesiones psicológicas.</a:t>
            </a:r>
          </a:p>
          <a:p>
            <a:pPr marL="457200" lvl="0" indent="-457200" algn="just">
              <a:buAutoNum type="arabicPeriod" startAt="7"/>
            </a:pPr>
            <a:endParaRPr lang="es-ES" sz="2000" dirty="0" smtClean="0"/>
          </a:p>
          <a:p>
            <a:pPr marL="457200" indent="-457200" algn="just">
              <a:buFontTx/>
              <a:buAutoNum type="arabicPeriod" startAt="7"/>
            </a:pPr>
            <a:r>
              <a:rPr lang="es-ES" sz="2000" dirty="0" smtClean="0"/>
              <a:t>Se considera igualmente conveniente que se soliciten informes psicológicos parciales a los Equipos Psicosociales del Ministerio de la Mujer y, en su caso, informes sociales a los Servicios de Asistencia a la Víctima y/o Servicios Sociales correspondientes. </a:t>
            </a:r>
          </a:p>
          <a:p>
            <a:pPr marL="457200" indent="-457200" algn="just"/>
            <a:endParaRPr lang="es-ES" sz="800" dirty="0" smtClean="0"/>
          </a:p>
          <a:p>
            <a:pPr marL="457200" indent="-9525" algn="just"/>
            <a:r>
              <a:rPr lang="es-ES" sz="2000" dirty="0" smtClean="0">
                <a:solidFill>
                  <a:srgbClr val="00B050"/>
                </a:solidFill>
              </a:rPr>
              <a:t>Hasta que la Fiscalía cuente con el apoyo de las Unidades de Valoración Integral de Violencia de Género, integradas por profesionales de la medicina, psicología y trabajo social forense, que se limiten a la realización de las valoraciones de violencia de género para los Juzgados (peritaciones).</a:t>
            </a:r>
          </a:p>
          <a:p>
            <a:pPr marL="457200" lvl="0" indent="-457200" algn="just">
              <a:buAutoNum type="arabicPeriod" startAt="7"/>
            </a:pPr>
            <a:endParaRPr lang="es-E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 de flecha"/>
          <p:cNvCxnSpPr/>
          <p:nvPr/>
        </p:nvCxnSpPr>
        <p:spPr>
          <a:xfrm>
            <a:off x="539552" y="4365104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0" y="332656"/>
            <a:ext cx="9144000" cy="8002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b="1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B)  JUZGADOS Y TRIBUNALES/JURISDICCIONES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ESPECIALIZADOS EN CASO DE QUE EXISTAN O SI EL MP DETENTA ESTAS COMPETENCIAS</a:t>
            </a:r>
            <a:endParaRPr lang="es-ES" sz="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683568" y="1484784"/>
            <a:ext cx="7992888" cy="476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algn="just">
              <a:lnSpc>
                <a:spcPct val="115000"/>
              </a:lnSpc>
              <a:spcAft>
                <a:spcPts val="0"/>
              </a:spcAft>
              <a:buAutoNum type="arabicPeriod" startAt="9"/>
            </a:pPr>
            <a:r>
              <a:rPr lang="es-ES" dirty="0" smtClean="0">
                <a:ea typeface="Calibri"/>
                <a:cs typeface="Times New Roman"/>
              </a:rPr>
              <a:t>Así mismo, los órganos judiciales efectuarán el </a:t>
            </a:r>
            <a:r>
              <a:rPr lang="es-ES" b="1" dirty="0" smtClean="0">
                <a:ea typeface="Calibri"/>
                <a:cs typeface="Times New Roman"/>
              </a:rPr>
              <a:t>ofrecimiento de acciones y recursos</a:t>
            </a:r>
            <a:r>
              <a:rPr lang="es-ES" dirty="0" smtClean="0">
                <a:ea typeface="Calibri"/>
                <a:cs typeface="Times New Roman"/>
              </a:rPr>
              <a:t>, haciéndole entrega de una </a:t>
            </a:r>
            <a:r>
              <a:rPr lang="es-ES" b="1" dirty="0" smtClean="0">
                <a:ea typeface="Calibri"/>
                <a:cs typeface="Times New Roman"/>
              </a:rPr>
              <a:t>nota informativa</a:t>
            </a:r>
            <a:r>
              <a:rPr lang="es-ES" dirty="0" smtClean="0">
                <a:ea typeface="Calibri"/>
                <a:cs typeface="Times New Roman"/>
              </a:rPr>
              <a:t> en la que conste el contenido del ofrecimiento y en la que se incluya la dirección y el teléfono de los Servicios de Asistencia a Víctimas y otros servicios especializados. Los órganos judiciales facilitarán el contacto con dichos servicios, donde le informarán y asesorarán sobre </a:t>
            </a:r>
            <a:r>
              <a:rPr lang="es-ES" b="1" dirty="0" smtClean="0">
                <a:ea typeface="Calibri"/>
                <a:cs typeface="Times New Roman"/>
              </a:rPr>
              <a:t>su derecho a solicitar medidas protectores y cautelares, su derecho a la representación legal y sobre la posibilidad de solicitar las ayudas y recursos sociales disponibles. </a:t>
            </a:r>
          </a:p>
          <a:p>
            <a:pPr marL="457200" lvl="0" indent="-457200" algn="just">
              <a:lnSpc>
                <a:spcPct val="115000"/>
              </a:lnSpc>
              <a:spcAft>
                <a:spcPts val="0"/>
              </a:spcAft>
              <a:buAutoNum type="arabicPeriod" startAt="9"/>
            </a:pPr>
            <a:endParaRPr lang="es-ES" sz="1200" dirty="0" smtClean="0"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s-ES" dirty="0" smtClean="0">
                <a:ea typeface="Calibri"/>
                <a:cs typeface="Times New Roman"/>
              </a:rPr>
              <a:t>Igualmente los Servicios de Asistencia a las Víctimas y/u otros servicios especializados informarán a la mujer de </a:t>
            </a:r>
            <a:r>
              <a:rPr lang="es-ES" b="1" dirty="0" smtClean="0">
                <a:ea typeface="Calibri"/>
                <a:cs typeface="Times New Roman"/>
              </a:rPr>
              <a:t>los recursos sociales gratuitos existentes en su </a:t>
            </a:r>
            <a:r>
              <a:rPr lang="es-ES" b="1" dirty="0" smtClean="0">
                <a:solidFill>
                  <a:srgbClr val="FF0000"/>
                </a:solidFill>
                <a:ea typeface="Calibri"/>
                <a:cs typeface="Times New Roman"/>
              </a:rPr>
              <a:t>municipio o cantón </a:t>
            </a:r>
            <a:r>
              <a:rPr lang="es-ES" b="1" dirty="0" smtClean="0">
                <a:solidFill>
                  <a:srgbClr val="92D050"/>
                </a:solidFill>
                <a:ea typeface="Calibri"/>
                <a:cs typeface="Times New Roman"/>
              </a:rPr>
              <a:t>(en su región o lugar de residencia?) </a:t>
            </a:r>
            <a:r>
              <a:rPr lang="es-ES" dirty="0" smtClean="0">
                <a:ea typeface="Calibri"/>
                <a:cs typeface="Times New Roman"/>
              </a:rPr>
              <a:t>(recursos de acogida, programas de asistencia jurídica y psicológica, ayudas económicas, etc.) y le facilitarán el contacto con los Servicios Sociales correspondientes a fin de que pueda acceder a dichos recursos.</a:t>
            </a:r>
            <a:endParaRPr lang="es-E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Rectángulo redondeado"/>
          <p:cNvSpPr>
            <a:spLocks/>
          </p:cNvSpPr>
          <p:nvPr/>
        </p:nvSpPr>
        <p:spPr bwMode="auto">
          <a:xfrm>
            <a:off x="3203848" y="1124744"/>
            <a:ext cx="2520280" cy="57606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8064A2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ES_tradnl" sz="1400" b="1" dirty="0" smtClean="0">
                <a:latin typeface="Calibri" pitchFamily="34" charset="0"/>
                <a:cs typeface="Arial" pitchFamily="34" charset="0"/>
              </a:rPr>
              <a:t>TOMA DECLARACION A LA DENUNCIANTE ANTE JUEZ/A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68 Rectángulo redondeado"/>
          <p:cNvSpPr>
            <a:spLocks/>
          </p:cNvSpPr>
          <p:nvPr/>
        </p:nvSpPr>
        <p:spPr bwMode="auto">
          <a:xfrm>
            <a:off x="827584" y="2348880"/>
            <a:ext cx="2880320" cy="864096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95D9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Si fuera extranjera o de lengua cooficial Guaraní se le asignará traductor/a</a:t>
            </a:r>
            <a:endParaRPr kumimoji="0" lang="es-ES" sz="3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 Rectángulo redondeado"/>
          <p:cNvSpPr>
            <a:spLocks/>
          </p:cNvSpPr>
          <p:nvPr/>
        </p:nvSpPr>
        <p:spPr bwMode="auto">
          <a:xfrm>
            <a:off x="1187624" y="476672"/>
            <a:ext cx="6552728" cy="432048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Cuadro para los puntos 10, 11, 12 y 13</a:t>
            </a:r>
            <a:endParaRPr lang="es-E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26 Flecha abajo"/>
          <p:cNvSpPr>
            <a:spLocks/>
          </p:cNvSpPr>
          <p:nvPr/>
        </p:nvSpPr>
        <p:spPr bwMode="auto">
          <a:xfrm>
            <a:off x="4355976" y="908720"/>
            <a:ext cx="144016" cy="144016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9B2D2A"/>
              </a:gs>
              <a:gs pos="80000">
                <a:srgbClr val="CB3D3A"/>
              </a:gs>
              <a:gs pos="100000">
                <a:srgbClr val="CE3B37"/>
              </a:gs>
            </a:gsLst>
            <a:lin ang="16200000"/>
          </a:gradFill>
          <a:ln w="9525">
            <a:solidFill>
              <a:srgbClr val="BC4542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8" name="568 Rectángulo redondeado"/>
          <p:cNvSpPr>
            <a:spLocks/>
          </p:cNvSpPr>
          <p:nvPr/>
        </p:nvSpPr>
        <p:spPr bwMode="auto">
          <a:xfrm>
            <a:off x="5292080" y="2348880"/>
            <a:ext cx="3024336" cy="864096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95D9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Si la víctima es menor o discapacitada ,declarará</a:t>
            </a:r>
            <a:r>
              <a:rPr kumimoji="0" lang="es-ES" sz="16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en presencia del defensor de la niñez</a:t>
            </a:r>
            <a:endParaRPr kumimoji="0" lang="es-E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19 Conector angular"/>
          <p:cNvCxnSpPr/>
          <p:nvPr/>
        </p:nvCxnSpPr>
        <p:spPr>
          <a:xfrm>
            <a:off x="5724128" y="1412776"/>
            <a:ext cx="1080120" cy="432048"/>
          </a:xfrm>
          <a:prstGeom prst="bentConnector3">
            <a:avLst>
              <a:gd name="adj1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>
          <a:xfrm>
            <a:off x="6804248" y="1844824"/>
            <a:ext cx="0" cy="43204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angular"/>
          <p:cNvCxnSpPr>
            <a:stCxn id="4" idx="1"/>
          </p:cNvCxnSpPr>
          <p:nvPr/>
        </p:nvCxnSpPr>
        <p:spPr>
          <a:xfrm rot="10800000" flipV="1">
            <a:off x="2267744" y="1412776"/>
            <a:ext cx="936104" cy="432048"/>
          </a:xfrm>
          <a:prstGeom prst="bentConnector3">
            <a:avLst>
              <a:gd name="adj1" fmla="val 50000"/>
            </a:avLst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/>
          <p:nvPr/>
        </p:nvCxnSpPr>
        <p:spPr>
          <a:xfrm>
            <a:off x="2267744" y="1844824"/>
            <a:ext cx="0" cy="43204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 de flecha"/>
          <p:cNvCxnSpPr/>
          <p:nvPr/>
        </p:nvCxnSpPr>
        <p:spPr>
          <a:xfrm>
            <a:off x="4427984" y="1772816"/>
            <a:ext cx="0" cy="187220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568 Rectángulo redondeado"/>
          <p:cNvSpPr>
            <a:spLocks/>
          </p:cNvSpPr>
          <p:nvPr/>
        </p:nvSpPr>
        <p:spPr bwMode="auto">
          <a:xfrm>
            <a:off x="3131840" y="3717032"/>
            <a:ext cx="2592288" cy="936104"/>
          </a:xfrm>
          <a:prstGeom prst="roundRect">
            <a:avLst>
              <a:gd name="adj" fmla="val 10562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95D9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Juez/a valora adopción de medidas de protección que COMUNICARÁ A:</a:t>
            </a:r>
            <a:endParaRPr kumimoji="0" lang="es-ES" sz="3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8 Rectángulo redondeado"/>
          <p:cNvSpPr>
            <a:spLocks/>
          </p:cNvSpPr>
          <p:nvPr/>
        </p:nvSpPr>
        <p:spPr bwMode="auto">
          <a:xfrm>
            <a:off x="611560" y="5157192"/>
            <a:ext cx="2376264" cy="122413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8064A2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266700" marR="0" lvl="0" indent="-180975" defTabSz="914400" rtl="0" eaLnBrk="1" fontAlgn="base" latinLnBrk="0" hangingPunct="1">
              <a:spcBef>
                <a:spcPct val="0"/>
              </a:spcBef>
              <a:spcAft>
                <a:spcPts val="300"/>
              </a:spcAft>
              <a:buClrTx/>
              <a:buSzTx/>
              <a:buFont typeface="Arial" pitchFamily="34" charset="0"/>
              <a:buChar char="•"/>
              <a:tabLst>
                <a:tab pos="266700" algn="l"/>
              </a:tabLst>
            </a:pPr>
            <a:r>
              <a:rPr lang="es-ES_tradnl" sz="1400" dirty="0" smtClean="0">
                <a:latin typeface="Calibri" pitchFamily="34" charset="0"/>
                <a:cs typeface="Arial" pitchFamily="34" charset="0"/>
              </a:rPr>
              <a:t> </a:t>
            </a:r>
            <a:r>
              <a:rPr lang="es-ES_tradnl" sz="1600" dirty="0" smtClean="0">
                <a:latin typeface="Calibri" pitchFamily="34" charset="0"/>
                <a:cs typeface="Arial" pitchFamily="34" charset="0"/>
              </a:rPr>
              <a:t>VICTIMA</a:t>
            </a:r>
          </a:p>
          <a:p>
            <a:pPr marL="266700" marR="0" lvl="0" indent="-180975" defTabSz="914400" rtl="0" eaLnBrk="1" fontAlgn="base" latinLnBrk="0" hangingPunct="1">
              <a:spcBef>
                <a:spcPct val="0"/>
              </a:spcBef>
              <a:spcAft>
                <a:spcPts val="300"/>
              </a:spcAft>
              <a:buClrTx/>
              <a:buSzTx/>
              <a:buFont typeface="Arial" pitchFamily="34" charset="0"/>
              <a:buChar char="•"/>
              <a:tabLst>
                <a:tab pos="266700" algn="l"/>
              </a:tabLst>
            </a:pPr>
            <a:r>
              <a:rPr kumimoji="0" lang="es-ES_tradnl" sz="16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IMPUTADO</a:t>
            </a:r>
          </a:p>
          <a:p>
            <a:pPr marL="266700" marR="0" lvl="0" indent="-180975" defTabSz="914400" rtl="0" eaLnBrk="1" fontAlgn="base" latinLnBrk="0" hangingPunct="1">
              <a:spcBef>
                <a:spcPct val="0"/>
              </a:spcBef>
              <a:spcAft>
                <a:spcPts val="300"/>
              </a:spcAft>
              <a:buClrTx/>
              <a:buSzTx/>
              <a:buFont typeface="Arial" pitchFamily="34" charset="0"/>
              <a:buChar char="•"/>
              <a:tabLst>
                <a:tab pos="266700" algn="l"/>
              </a:tabLst>
            </a:pPr>
            <a:r>
              <a:rPr lang="es-ES_tradnl" sz="1600" dirty="0" smtClean="0">
                <a:latin typeface="Calibri" pitchFamily="34" charset="0"/>
                <a:cs typeface="Arial" pitchFamily="34" charset="0"/>
              </a:rPr>
              <a:t>DENUNCIANTE</a:t>
            </a:r>
          </a:p>
          <a:p>
            <a:pPr marL="266700" marR="0" lvl="0" indent="-180975" defTabSz="914400" rtl="0" eaLnBrk="1" fontAlgn="base" latinLnBrk="0" hangingPunct="1">
              <a:spcBef>
                <a:spcPct val="0"/>
              </a:spcBef>
              <a:spcAft>
                <a:spcPts val="300"/>
              </a:spcAft>
              <a:buClrTx/>
              <a:buSzTx/>
              <a:buFont typeface="Arial" pitchFamily="34" charset="0"/>
              <a:buChar char="•"/>
              <a:tabLst>
                <a:tab pos="266700" algn="l"/>
              </a:tabLst>
            </a:pPr>
            <a:r>
              <a:rPr kumimoji="0" lang="es-ES_tradnl" sz="16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MINISTERIO PÚBLICO</a:t>
            </a:r>
            <a:endParaRPr kumimoji="0" lang="es-ES" sz="32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8 Rectángulo redondeado"/>
          <p:cNvSpPr>
            <a:spLocks/>
          </p:cNvSpPr>
          <p:nvPr/>
        </p:nvSpPr>
        <p:spPr bwMode="auto">
          <a:xfrm>
            <a:off x="4499992" y="5085184"/>
            <a:ext cx="4176464" cy="1296144"/>
          </a:xfrm>
          <a:prstGeom prst="roundRect">
            <a:avLst>
              <a:gd name="adj" fmla="val 10788"/>
            </a:avLst>
          </a:prstGeom>
          <a:solidFill>
            <a:srgbClr val="FFFFFF"/>
          </a:solidFill>
          <a:ln w="25400">
            <a:solidFill>
              <a:srgbClr val="8064A2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80975" marR="0" lvl="0" indent="-180975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 typeface="Arial" pitchFamily="34" charset="0"/>
              <a:buChar char="•"/>
              <a:tabLst>
                <a:tab pos="180975" algn="l"/>
              </a:tabLst>
            </a:pPr>
            <a:r>
              <a:rPr lang="es-ES_tradnl" sz="1400" dirty="0" smtClean="0">
                <a:latin typeface="Calibri" pitchFamily="34" charset="0"/>
                <a:cs typeface="Arial" pitchFamily="34" charset="0"/>
              </a:rPr>
              <a:t>POLICÍA ESPECIALIZADA BASADA EN GÉNERO</a:t>
            </a:r>
            <a:endParaRPr lang="es-ES_tradnl" sz="1200" dirty="0" smtClean="0">
              <a:latin typeface="Calibri" pitchFamily="34" charset="0"/>
              <a:cs typeface="Arial" pitchFamily="34" charset="0"/>
            </a:endParaRPr>
          </a:p>
          <a:p>
            <a:pPr marL="180975" marR="0" lvl="0" indent="-180975" defTabSz="914400" rtl="0" eaLnBrk="1" fontAlgn="base" latinLnBrk="0" hangingPunct="1">
              <a:spcBef>
                <a:spcPct val="0"/>
              </a:spcBef>
              <a:spcAft>
                <a:spcPts val="300"/>
              </a:spcAft>
              <a:buClrTx/>
              <a:buSzTx/>
              <a:buFont typeface="Arial" pitchFamily="34" charset="0"/>
              <a:buChar char="•"/>
              <a:tabLst>
                <a:tab pos="180975" algn="l"/>
              </a:tabLst>
            </a:pPr>
            <a:r>
              <a:rPr lang="es-ES_tradnl" sz="1350" dirty="0" smtClean="0">
                <a:latin typeface="Calibri" pitchFamily="34" charset="0"/>
                <a:cs typeface="Arial" pitchFamily="34" charset="0"/>
              </a:rPr>
              <a:t>UNIDADES DE COORDINACIÓN INTERINSTITUCIONAL</a:t>
            </a:r>
            <a:r>
              <a:rPr lang="es-ES_tradnl" sz="1400" dirty="0" smtClean="0">
                <a:latin typeface="Calibri" pitchFamily="34" charset="0"/>
                <a:cs typeface="Arial" pitchFamily="34" charset="0"/>
              </a:rPr>
              <a:t>                   para la protección de las víctimas</a:t>
            </a:r>
          </a:p>
          <a:p>
            <a:pPr marL="180975" marR="0" lvl="0" indent="-180975" defTabSz="914400" rtl="0" eaLnBrk="1" fontAlgn="base" latinLnBrk="0" hangingPunct="1">
              <a:spcBef>
                <a:spcPct val="0"/>
              </a:spcBef>
              <a:spcAft>
                <a:spcPts val="300"/>
              </a:spcAft>
              <a:buClrTx/>
              <a:buSzTx/>
              <a:buFont typeface="Arial" pitchFamily="34" charset="0"/>
              <a:buChar char="•"/>
              <a:tabLst>
                <a:tab pos="180975" algn="l"/>
              </a:tabLst>
            </a:pPr>
            <a:r>
              <a:rPr lang="es-ES_tradnl" sz="1400" dirty="0" smtClean="0">
                <a:latin typeface="Calibri" pitchFamily="34" charset="0"/>
                <a:cs typeface="Arial" pitchFamily="34" charset="0"/>
              </a:rPr>
              <a:t>CENTROS ESPECIALIZADOS DE ATENCIÓN O ABRIGO</a:t>
            </a:r>
            <a:endParaRPr lang="es-ES_tradnl" dirty="0" smtClean="0"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61" name="60 Conector angular"/>
          <p:cNvCxnSpPr/>
          <p:nvPr/>
        </p:nvCxnSpPr>
        <p:spPr>
          <a:xfrm rot="10800000" flipV="1">
            <a:off x="1835696" y="4149080"/>
            <a:ext cx="1296144" cy="432048"/>
          </a:xfrm>
          <a:prstGeom prst="bentConnector3">
            <a:avLst>
              <a:gd name="adj1" fmla="val 50000"/>
            </a:avLst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 de flecha"/>
          <p:cNvCxnSpPr/>
          <p:nvPr/>
        </p:nvCxnSpPr>
        <p:spPr>
          <a:xfrm>
            <a:off x="1835696" y="4581128"/>
            <a:ext cx="0" cy="50405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angular"/>
          <p:cNvCxnSpPr/>
          <p:nvPr/>
        </p:nvCxnSpPr>
        <p:spPr>
          <a:xfrm>
            <a:off x="5724128" y="4149080"/>
            <a:ext cx="864096" cy="432048"/>
          </a:xfrm>
          <a:prstGeom prst="bentConnector3">
            <a:avLst>
              <a:gd name="adj1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 de flecha"/>
          <p:cNvCxnSpPr/>
          <p:nvPr/>
        </p:nvCxnSpPr>
        <p:spPr>
          <a:xfrm>
            <a:off x="6588224" y="4581128"/>
            <a:ext cx="0" cy="43204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1" grpId="0" animBg="1"/>
      <p:bldP spid="14" grpId="0" animBg="1"/>
      <p:bldP spid="18" grpId="0" animBg="1"/>
      <p:bldP spid="40" grpId="0" animBg="1"/>
      <p:bldP spid="59" grpId="0" animBg="1"/>
      <p:bldP spid="6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Rectángulo redondeado"/>
          <p:cNvSpPr>
            <a:spLocks/>
          </p:cNvSpPr>
          <p:nvPr/>
        </p:nvSpPr>
        <p:spPr bwMode="auto">
          <a:xfrm>
            <a:off x="2987824" y="1052736"/>
            <a:ext cx="2952328" cy="57606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8064A2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ES_tradnl" sz="1400" b="1" dirty="0" smtClean="0">
                <a:latin typeface="Calibri" pitchFamily="34" charset="0"/>
                <a:cs typeface="Arial" pitchFamily="34" charset="0"/>
              </a:rPr>
              <a:t>TOMA DECLARACION AL IMPUTADO-DETENIDO ANTE JUEZ/A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68 Rectángulo redondeado"/>
          <p:cNvSpPr>
            <a:spLocks/>
          </p:cNvSpPr>
          <p:nvPr/>
        </p:nvSpPr>
        <p:spPr bwMode="auto">
          <a:xfrm>
            <a:off x="827584" y="2276872"/>
            <a:ext cx="2880320" cy="864096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95D9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Si fuera extranjero o de lengua cooficial Guaraní se le asignará traductor/a</a:t>
            </a:r>
            <a:endParaRPr kumimoji="0" lang="es-ES" sz="3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26 Flecha abajo"/>
          <p:cNvSpPr>
            <a:spLocks/>
          </p:cNvSpPr>
          <p:nvPr/>
        </p:nvSpPr>
        <p:spPr bwMode="auto">
          <a:xfrm>
            <a:off x="4355976" y="836712"/>
            <a:ext cx="144016" cy="144016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9B2D2A"/>
              </a:gs>
              <a:gs pos="80000">
                <a:srgbClr val="CB3D3A"/>
              </a:gs>
              <a:gs pos="100000">
                <a:srgbClr val="CE3B37"/>
              </a:gs>
            </a:gsLst>
            <a:lin ang="16200000"/>
          </a:gradFill>
          <a:ln w="9525">
            <a:solidFill>
              <a:srgbClr val="BC4542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8" name="568 Rectángulo redondeado"/>
          <p:cNvSpPr>
            <a:spLocks/>
          </p:cNvSpPr>
          <p:nvPr/>
        </p:nvSpPr>
        <p:spPr bwMode="auto">
          <a:xfrm>
            <a:off x="5292080" y="2276872"/>
            <a:ext cx="3024336" cy="864096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95D9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Si la víctima y agresor son menores será</a:t>
            </a:r>
            <a:r>
              <a:rPr kumimoji="0" lang="es-ES" sz="16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competencia Defensoría Pública</a:t>
            </a:r>
            <a:endParaRPr kumimoji="0" lang="es-E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19 Conector angular"/>
          <p:cNvCxnSpPr>
            <a:stCxn id="4" idx="3"/>
          </p:cNvCxnSpPr>
          <p:nvPr/>
        </p:nvCxnSpPr>
        <p:spPr>
          <a:xfrm>
            <a:off x="5940152" y="1340768"/>
            <a:ext cx="864096" cy="432048"/>
          </a:xfrm>
          <a:prstGeom prst="bentConnector3">
            <a:avLst>
              <a:gd name="adj1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>
          <a:xfrm>
            <a:off x="6804248" y="1772816"/>
            <a:ext cx="0" cy="43204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angular"/>
          <p:cNvCxnSpPr>
            <a:stCxn id="4" idx="1"/>
          </p:cNvCxnSpPr>
          <p:nvPr/>
        </p:nvCxnSpPr>
        <p:spPr>
          <a:xfrm rot="10800000" flipV="1">
            <a:off x="2267744" y="1340768"/>
            <a:ext cx="720080" cy="432048"/>
          </a:xfrm>
          <a:prstGeom prst="bentConnector3">
            <a:avLst>
              <a:gd name="adj1" fmla="val 50000"/>
            </a:avLst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/>
          <p:nvPr/>
        </p:nvCxnSpPr>
        <p:spPr>
          <a:xfrm>
            <a:off x="2267744" y="1772816"/>
            <a:ext cx="0" cy="43204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 de flecha"/>
          <p:cNvCxnSpPr/>
          <p:nvPr/>
        </p:nvCxnSpPr>
        <p:spPr>
          <a:xfrm>
            <a:off x="4427984" y="1700808"/>
            <a:ext cx="0" cy="230425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568 Rectángulo redondeado"/>
          <p:cNvSpPr>
            <a:spLocks/>
          </p:cNvSpPr>
          <p:nvPr/>
        </p:nvSpPr>
        <p:spPr bwMode="auto">
          <a:xfrm>
            <a:off x="3563888" y="4077072"/>
            <a:ext cx="1728192" cy="648000"/>
          </a:xfrm>
          <a:prstGeom prst="roundRect">
            <a:avLst>
              <a:gd name="adj" fmla="val 10562"/>
            </a:avLst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rgbClr val="795D9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Policías actuantes</a:t>
            </a:r>
            <a:endParaRPr kumimoji="0" lang="es-ES" sz="3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8 Rectángulo redondeado"/>
          <p:cNvSpPr>
            <a:spLocks/>
          </p:cNvSpPr>
          <p:nvPr/>
        </p:nvSpPr>
        <p:spPr bwMode="auto">
          <a:xfrm>
            <a:off x="899592" y="4077072"/>
            <a:ext cx="1872208" cy="648072"/>
          </a:xfrm>
          <a:prstGeom prst="roundRect">
            <a:avLst>
              <a:gd name="adj" fmla="val 10442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rgbClr val="8064A2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80975" lvl="0" indent="-180975" algn="ctr" fontAlgn="base">
              <a:spcBef>
                <a:spcPct val="0"/>
              </a:spcBef>
              <a:spcAft>
                <a:spcPts val="300"/>
              </a:spcAft>
            </a:pPr>
            <a:r>
              <a:rPr lang="es-ES_tradnl" sz="1600" dirty="0" smtClean="0">
                <a:latin typeface="Calibri" pitchFamily="34" charset="0"/>
                <a:cs typeface="Arial" pitchFamily="34" charset="0"/>
              </a:rPr>
              <a:t>Imputado-detenido</a:t>
            </a:r>
            <a:endParaRPr kumimoji="0" lang="es-ES" sz="32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8 Rectángulo redondeado"/>
          <p:cNvSpPr>
            <a:spLocks/>
          </p:cNvSpPr>
          <p:nvPr/>
        </p:nvSpPr>
        <p:spPr bwMode="auto">
          <a:xfrm>
            <a:off x="6084168" y="4077072"/>
            <a:ext cx="2088232" cy="648072"/>
          </a:xfrm>
          <a:prstGeom prst="roundRect">
            <a:avLst>
              <a:gd name="adj" fmla="val 10788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rgbClr val="8064A2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80975" marR="0" lvl="0" indent="-180975" algn="ctr" defTabSz="914400" rtl="0" eaLnBrk="1" fontAlgn="base" latinLnBrk="0" hangingPunct="1">
              <a:spcBef>
                <a:spcPct val="0"/>
              </a:spcBef>
              <a:spcAft>
                <a:spcPts val="300"/>
              </a:spcAft>
              <a:buClrTx/>
              <a:buSzTx/>
              <a:tabLst>
                <a:tab pos="180975" algn="l"/>
              </a:tabLst>
            </a:pPr>
            <a:r>
              <a:rPr lang="es-ES_tradnl" sz="1600" dirty="0" smtClean="0">
                <a:latin typeface="Calibri" pitchFamily="34" charset="0"/>
                <a:cs typeface="Arial" pitchFamily="34" charset="0"/>
              </a:rPr>
              <a:t>Testigos de la agresión</a:t>
            </a:r>
            <a:endParaRPr lang="es-ES_tradnl" sz="1400" dirty="0" smtClean="0"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63" name="62 Conector recto de flecha"/>
          <p:cNvCxnSpPr/>
          <p:nvPr/>
        </p:nvCxnSpPr>
        <p:spPr>
          <a:xfrm>
            <a:off x="1835696" y="3645024"/>
            <a:ext cx="0" cy="360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 de flecha"/>
          <p:cNvCxnSpPr/>
          <p:nvPr/>
        </p:nvCxnSpPr>
        <p:spPr>
          <a:xfrm>
            <a:off x="7092280" y="3645024"/>
            <a:ext cx="0" cy="360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 de flecha"/>
          <p:cNvCxnSpPr/>
          <p:nvPr/>
        </p:nvCxnSpPr>
        <p:spPr>
          <a:xfrm flipH="1">
            <a:off x="1835696" y="3645024"/>
            <a:ext cx="5256584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568 Rectángulo redondeado"/>
          <p:cNvSpPr>
            <a:spLocks/>
          </p:cNvSpPr>
          <p:nvPr/>
        </p:nvSpPr>
        <p:spPr bwMode="auto">
          <a:xfrm>
            <a:off x="899592" y="5085184"/>
            <a:ext cx="7272808" cy="1440160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95D9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PARA EVITAR CONFRONTACIÓN VISUAL ENTRE VÍCTIMA</a:t>
            </a:r>
            <a:r>
              <a:rPr kumimoji="0" lang="es-E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Y AGRESOR SIEMPRE QUE SEA POSIBLE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endParaRPr kumimoji="0" lang="es-ES" sz="14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endParaRPr kumimoji="0" lang="es-ES" sz="14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3" name="32 Tabla"/>
          <p:cNvGraphicFramePr>
            <a:graphicFrameLocks noGrp="1"/>
          </p:cNvGraphicFramePr>
          <p:nvPr/>
        </p:nvGraphicFramePr>
        <p:xfrm>
          <a:off x="1115616" y="5445224"/>
          <a:ext cx="6912768" cy="1021948"/>
        </p:xfrm>
        <a:graphic>
          <a:graphicData uri="http://schemas.openxmlformats.org/drawingml/2006/table">
            <a:tbl>
              <a:tblPr/>
              <a:tblGrid>
                <a:gridCol w="3168352"/>
                <a:gridCol w="3744416"/>
              </a:tblGrid>
              <a:tr h="432048">
                <a:tc>
                  <a:txBody>
                    <a:bodyPr/>
                    <a:lstStyle/>
                    <a:p>
                      <a:pPr marL="180975" lvl="0" indent="-180975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/>
                        <a:buNone/>
                        <a:tabLst>
                          <a:tab pos="178435" algn="l"/>
                        </a:tabLst>
                      </a:pPr>
                      <a:r>
                        <a:rPr lang="es-ES_tradnl" sz="1400" dirty="0">
                          <a:latin typeface="Arial Narrow"/>
                          <a:ea typeface="Calibri"/>
                          <a:cs typeface="Times New Roman"/>
                        </a:rPr>
                        <a:t>Uso de biombos o habitáculos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464" marR="88464" marT="44232" marB="4423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975" lvl="0" indent="-180975" algn="ctr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Arial"/>
                        <a:buNone/>
                        <a:tabLst>
                          <a:tab pos="203835" algn="l"/>
                        </a:tabLst>
                      </a:pPr>
                      <a:r>
                        <a:rPr lang="es-ES_tradnl" sz="1400" dirty="0">
                          <a:latin typeface="Arial Narrow"/>
                          <a:ea typeface="Calibri"/>
                          <a:cs typeface="Times New Roman"/>
                        </a:rPr>
                        <a:t>Separación física de los espacios de espera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464" marR="88464" marT="44232" marB="4423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9900">
                <a:tc>
                  <a:txBody>
                    <a:bodyPr/>
                    <a:lstStyle/>
                    <a:p>
                      <a:pPr marL="180975" lvl="0" indent="-180975" algn="ctr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Arial"/>
                        <a:buNone/>
                        <a:tabLst>
                          <a:tab pos="178435" algn="l"/>
                        </a:tabLst>
                      </a:pPr>
                      <a:r>
                        <a:rPr lang="es-ES_tradnl" sz="1400" dirty="0">
                          <a:latin typeface="Arial Narrow"/>
                          <a:ea typeface="Calibri"/>
                          <a:cs typeface="Times New Roman"/>
                        </a:rPr>
                        <a:t>Evitar citaciones el mismo día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464" marR="88464" marT="44232" marB="4423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975" lvl="0" indent="-180975" algn="ctr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Arial"/>
                        <a:buNone/>
                        <a:tabLst>
                          <a:tab pos="203835" algn="l"/>
                        </a:tabLst>
                      </a:pPr>
                      <a:r>
                        <a:rPr lang="es-ES_tradnl" sz="1400" dirty="0">
                          <a:latin typeface="Arial Narrow"/>
                          <a:ea typeface="Calibri"/>
                          <a:cs typeface="Times New Roman"/>
                        </a:rPr>
                        <a:t>Abogado/a o Defensor/a Público o Privado/a </a:t>
                      </a:r>
                      <a:r>
                        <a:rPr lang="es-ES_tradnl" sz="1400" dirty="0" smtClean="0">
                          <a:latin typeface="Arial Narrow"/>
                          <a:ea typeface="Calibri"/>
                          <a:cs typeface="Times New Roman"/>
                        </a:rPr>
                        <a:t>            deberá </a:t>
                      </a:r>
                      <a:r>
                        <a:rPr lang="es-ES_tradnl" sz="1400" dirty="0">
                          <a:latin typeface="Arial Narrow"/>
                          <a:ea typeface="Calibri"/>
                          <a:cs typeface="Times New Roman"/>
                        </a:rPr>
                        <a:t>estar siempre presente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464" marR="88464" marT="44232" marB="4423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" name="1 Rectángulo redondeado"/>
          <p:cNvSpPr>
            <a:spLocks/>
          </p:cNvSpPr>
          <p:nvPr/>
        </p:nvSpPr>
        <p:spPr bwMode="auto">
          <a:xfrm>
            <a:off x="1187624" y="404664"/>
            <a:ext cx="6552728" cy="432048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Cuadro para los puntos 10, 11, 12 y 13</a:t>
            </a:r>
            <a:endParaRPr lang="es-E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4" grpId="0" animBg="1"/>
      <p:bldP spid="18" grpId="0" animBg="1"/>
      <p:bldP spid="40" grpId="0" animBg="1"/>
      <p:bldP spid="59" grpId="0" animBg="1"/>
      <p:bldP spid="60" grpId="0" animBg="1"/>
      <p:bldP spid="22" grpId="0" animBg="1"/>
      <p:bldP spid="21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467544" y="1767299"/>
            <a:ext cx="8064896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s-E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Análisis de los antecedentes</a:t>
            </a: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otras sentencias condenatorias, autos de sobreseimiento, testimonios de particulares mediante oficio/exhorto, etc.</a:t>
            </a:r>
          </a:p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s-E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Recabar informes de otras instituciones</a:t>
            </a: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con conocimiento de la situación socio-familiar de víctima y agresor.</a:t>
            </a:r>
          </a:p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Incorporar a las diligencias, para probar el ilícito penal, todos los</a:t>
            </a:r>
            <a:r>
              <a:rPr kumimoji="0" lang="es-E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documentos</a:t>
            </a: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que hagan constar las amenazas a través de fotografías o mensajes telefónicos con contenidos relevantes para la investigación y sus datos de procedencia.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0" y="332656"/>
            <a:ext cx="91440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Acciones del/a Juez/a/ Fiscalía. Puntos desde 14 al 21</a:t>
            </a:r>
            <a:endParaRPr lang="es-ES" sz="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 txBox="1">
            <a:spLocks/>
          </p:cNvSpPr>
          <p:nvPr/>
        </p:nvSpPr>
        <p:spPr>
          <a:xfrm>
            <a:off x="395536" y="1988840"/>
            <a:ext cx="8352928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indent="-457200" algn="just">
              <a:lnSpc>
                <a:spcPct val="150000"/>
              </a:lnSpc>
              <a:buAutoNum type="arabicPeriod" startAt="8"/>
              <a:tabLst>
                <a:tab pos="447675" algn="l"/>
              </a:tabLst>
            </a:pPr>
            <a:r>
              <a:rPr lang="es-ES" sz="2400" dirty="0" smtClean="0"/>
              <a:t>Valoración, derivación y seguimiento en la intervención social</a:t>
            </a:r>
          </a:p>
          <a:p>
            <a:pPr marL="457200" indent="-457200">
              <a:lnSpc>
                <a:spcPct val="150000"/>
              </a:lnSpc>
              <a:buAutoNum type="arabicPeriod" startAt="8"/>
              <a:tabLst>
                <a:tab pos="361950" algn="l"/>
              </a:tabLst>
            </a:pPr>
            <a:r>
              <a:rPr lang="es-ES" sz="2400" dirty="0" smtClean="0"/>
              <a:t>Eficacia y agilidad de las actuaciones</a:t>
            </a:r>
          </a:p>
          <a:p>
            <a:pPr marL="542925" indent="-542925" algn="just">
              <a:tabLst>
                <a:tab pos="542925" algn="l"/>
              </a:tabLst>
            </a:pPr>
            <a:r>
              <a:rPr lang="es-ES" sz="2400" dirty="0" smtClean="0"/>
              <a:t>10. Valoración de la situación de riesgo en que se encuentra la víctima</a:t>
            </a:r>
          </a:p>
          <a:p>
            <a:pPr marL="542925" indent="-542925" algn="just">
              <a:tabLst>
                <a:tab pos="542925" algn="l"/>
              </a:tabLst>
            </a:pPr>
            <a:endParaRPr lang="es-ES" sz="800" dirty="0" smtClean="0"/>
          </a:p>
          <a:p>
            <a:pPr marL="542925" indent="-542925" algn="just">
              <a:tabLst>
                <a:tab pos="542925" algn="l"/>
              </a:tabLst>
            </a:pPr>
            <a:endParaRPr lang="es-ES" sz="200" dirty="0" smtClean="0"/>
          </a:p>
          <a:p>
            <a:pPr>
              <a:lnSpc>
                <a:spcPct val="150000"/>
              </a:lnSpc>
            </a:pPr>
            <a:r>
              <a:rPr lang="es-ES_tradnl" sz="2400" dirty="0" smtClean="0"/>
              <a:t>11.  </a:t>
            </a:r>
            <a:r>
              <a:rPr lang="es-ES" sz="2400" dirty="0" err="1" smtClean="0"/>
              <a:t>Multidisciplinariedad</a:t>
            </a:r>
            <a:endParaRPr lang="es-ES" sz="2400" dirty="0" smtClean="0"/>
          </a:p>
          <a:p>
            <a:pPr>
              <a:lnSpc>
                <a:spcPct val="150000"/>
              </a:lnSpc>
            </a:pPr>
            <a:r>
              <a:rPr lang="es-ES" sz="2400" dirty="0" smtClean="0"/>
              <a:t>12.  </a:t>
            </a:r>
            <a:r>
              <a:rPr lang="es-ES" sz="2400" dirty="0" err="1" smtClean="0"/>
              <a:t>Multidimensinalidad</a:t>
            </a:r>
            <a:endParaRPr lang="es-ES" sz="2400" dirty="0" smtClean="0"/>
          </a:p>
          <a:p>
            <a:pPr>
              <a:lnSpc>
                <a:spcPct val="150000"/>
              </a:lnSpc>
            </a:pPr>
            <a:r>
              <a:rPr lang="es-ES" sz="2400" dirty="0" smtClean="0"/>
              <a:t>13.  Especialización</a:t>
            </a:r>
          </a:p>
          <a:p>
            <a:pPr marL="447675" indent="-447675" algn="just">
              <a:tabLst>
                <a:tab pos="447675" algn="l"/>
              </a:tabLst>
            </a:pPr>
            <a:endParaRPr lang="es-ES" sz="2400" dirty="0" smtClean="0"/>
          </a:p>
          <a:p>
            <a:pPr marL="361950" marR="0" lvl="0" indent="-361950" defTabSz="914400" rtl="0" eaLnBrk="1" fontAlgn="auto" latinLnBrk="0" hangingPunct="1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0" y="476672"/>
            <a:ext cx="9144000" cy="9541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ES" sz="3200" dirty="0" smtClean="0"/>
              <a:t>PRINCIPIOS RECTORES DE LA ACTUACIÓN</a:t>
            </a:r>
            <a:r>
              <a:rPr lang="es-ES" sz="2800" dirty="0" smtClean="0"/>
              <a:t>                               </a:t>
            </a:r>
            <a:r>
              <a:rPr lang="es-ES" sz="2200" b="1" dirty="0" smtClean="0"/>
              <a:t>INTERINSTITUCIONAL, INTERSECTORIAL Y MULTIDISCIPLINAR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539552" y="1196752"/>
            <a:ext cx="8136904" cy="4847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Solicitud de Informes médicos y psicológicos forenses tanto de víctima como de imputado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92D05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menores expuestos a la violencia).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rgbClr val="92D050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6700" algn="l"/>
              </a:tabLst>
            </a:pPr>
            <a:endParaRPr lang="es-ES" sz="100" dirty="0" smtClean="0">
              <a:solidFill>
                <a:srgbClr val="92D050"/>
              </a:solidFill>
              <a:latin typeface="+mj-lt"/>
              <a:ea typeface="Calibri" pitchFamily="34" charset="0"/>
              <a:cs typeface="Times New Roman" pitchFamily="18" charset="0"/>
            </a:endParaRPr>
          </a:p>
          <a:p>
            <a:pPr marL="447675" marR="0" lvl="0" indent="-2667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Para determinar las lesiones y secuelas de la agresión. </a:t>
            </a:r>
          </a:p>
          <a:p>
            <a:pPr marL="447675" marR="0" lvl="0" indent="-2667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447675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Es relevante el conocer si el maltrato es habitual, mantenido en el tiempo.</a:t>
            </a:r>
          </a:p>
          <a:p>
            <a:pPr marL="447675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s-E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447675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Sobre el imputado interesa conocer aspectos sobre sus facultades intelecto-volitivas, rasgos principales de personalidad, estado de salud mental, así como si se encuentra bajo los efectos del alcohol, drogas o sustancias psicotrópicas.</a:t>
            </a:r>
          </a:p>
          <a:p>
            <a:pPr marL="447675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67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Valorar la posibilidad de agilizar el procedimiento:</a:t>
            </a:r>
          </a:p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6700" algn="l"/>
              </a:tabLst>
            </a:pPr>
            <a:r>
              <a:rPr kumimoji="0" lang="es-E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85725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5725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art. 229 del Código Penal de Paraguay. Si se trata de falta susceptible de ser enjuiciada inmediatamente, la policía realizará las citaciones el día hábil más próximo conforme a la agenda de señalamiento de los Juzgados.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0" y="332656"/>
            <a:ext cx="91440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Acciones del/a Juez/a/ Fiscalía. Puntos desde 14 al 21</a:t>
            </a:r>
            <a:endParaRPr lang="es-ES" sz="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395536" y="1340768"/>
            <a:ext cx="8208912" cy="4385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La víctima debe ser informada sobre la situación procesal del imputado</a:t>
            </a:r>
          </a:p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s-ES" sz="800" b="1" dirty="0" smtClean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26670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ES" sz="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26670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s-ES" sz="2200" dirty="0" smtClean="0">
                <a:latin typeface="+mj-lt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sí como sobre el alcance y vigencia de las medidas cautelares. </a:t>
            </a:r>
          </a:p>
          <a:p>
            <a:pPr marL="26670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s-ES" sz="800" dirty="0" smtClean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26670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En este sentido la fiscalía/juzgados remitirán las resoluciones que a tal fin se adopten a los servicios de Asistencia a la Víctima y otros órganos especializados que serán los encargados de transmitir a la víctima dicha información. </a:t>
            </a:r>
          </a:p>
          <a:p>
            <a:pPr marL="26670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s-ES" sz="1200" dirty="0" smtClean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26670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Así mismo, dichos Servicios de Asistencia a la Victima serán los encargados de informar a la víctima de la </a:t>
            </a:r>
            <a:r>
              <a:rPr kumimoji="0" lang="es-E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situación penitenciaria del agresor,</a:t>
            </a: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para lo cual los Centros Penitenciarios pondrán en su conocimiento las excarcelaciones de personas imputadas por estos delitos en alguno de los órganos judiciales de la Comunidad.</a:t>
            </a:r>
            <a:endParaRPr kumimoji="0" lang="es-E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0" y="332656"/>
            <a:ext cx="91440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Acciones del/a Juez/a/ Fiscalía. Puntos desde 14 al 21</a:t>
            </a:r>
            <a:endParaRPr lang="es-ES" sz="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Rectángulo"/>
          <p:cNvSpPr/>
          <p:nvPr/>
        </p:nvSpPr>
        <p:spPr>
          <a:xfrm>
            <a:off x="0" y="332657"/>
            <a:ext cx="9144000" cy="116955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400" b="1" dirty="0" smtClean="0">
                <a:solidFill>
                  <a:srgbClr val="00B0F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C/ASISTENCIA JURÍDICA GRATUITA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DEFENSORÍA PÚBLICA/UNIVERSIDAD CATÓLICA/MINISTERIO DE LA MUJER/COLEGIO DE ABOGADOS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UNIVERSIDADES/COLEGIO DE ABOGADOS Y </a:t>
            </a:r>
            <a:r>
              <a:rPr lang="es-ES" sz="16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ONGs</a:t>
            </a:r>
            <a:r>
              <a:rPr lang="es-ES" sz="16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1400" dirty="0" smtClean="0">
                <a:solidFill>
                  <a:srgbClr val="92D05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(este punto se refiere a intervención en juicios no asesoramiento)</a:t>
            </a:r>
            <a:endParaRPr lang="es-ES" sz="1400" b="1" dirty="0" smtClean="0">
              <a:solidFill>
                <a:srgbClr val="00B0F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11560" y="2564904"/>
            <a:ext cx="748883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lvl="0" indent="-266700" algn="just">
              <a:buFont typeface="Arial" pitchFamily="34" charset="0"/>
              <a:buChar char="•"/>
              <a:tabLst>
                <a:tab pos="266700" algn="l"/>
              </a:tabLst>
            </a:pPr>
            <a:r>
              <a:rPr lang="es-ES" dirty="0" smtClean="0"/>
              <a:t>Otorgaran prioridad a estos casos de VG</a:t>
            </a:r>
          </a:p>
          <a:p>
            <a:pPr marL="266700" lvl="0" indent="-266700" algn="just">
              <a:buFont typeface="Arial" pitchFamily="34" charset="0"/>
              <a:buChar char="•"/>
              <a:tabLst>
                <a:tab pos="266700" algn="l"/>
              </a:tabLst>
            </a:pPr>
            <a:endParaRPr lang="es-ES" sz="800" dirty="0" smtClean="0"/>
          </a:p>
          <a:p>
            <a:pPr marL="266700" lvl="0" indent="-266700" algn="just">
              <a:buFont typeface="Arial" pitchFamily="34" charset="0"/>
              <a:buChar char="•"/>
              <a:tabLst>
                <a:tab pos="266700" algn="l"/>
              </a:tabLst>
            </a:pPr>
            <a:r>
              <a:rPr lang="es-ES" dirty="0" smtClean="0"/>
              <a:t>Mismo profesional para asuntos civiles y penales, si no fuera posible facilitará la coordinación entre ambos profesionales.</a:t>
            </a:r>
          </a:p>
          <a:p>
            <a:pPr marL="266700" lvl="0" indent="-266700" algn="just">
              <a:buFont typeface="Arial" pitchFamily="34" charset="0"/>
              <a:buChar char="•"/>
              <a:tabLst>
                <a:tab pos="266700" algn="l"/>
              </a:tabLst>
            </a:pPr>
            <a:endParaRPr lang="es-ES" sz="800" dirty="0" smtClean="0"/>
          </a:p>
          <a:p>
            <a:pPr marL="266700" lvl="0" indent="-266700" algn="just">
              <a:buFont typeface="Arial" pitchFamily="34" charset="0"/>
              <a:buChar char="•"/>
              <a:tabLst>
                <a:tab pos="266700" algn="l"/>
              </a:tabLst>
            </a:pPr>
            <a:r>
              <a:rPr lang="es-ES" dirty="0" smtClean="0"/>
              <a:t>Esto hasta que existan Juzgados Integrales de Violencia Basada en Género, los que deberá ser presupuestados gradualmente por el Poder Judicial.</a:t>
            </a:r>
          </a:p>
          <a:p>
            <a:pPr marL="266700" lvl="0" indent="-266700" algn="just">
              <a:buFont typeface="Arial" pitchFamily="34" charset="0"/>
              <a:buChar char="•"/>
              <a:tabLst>
                <a:tab pos="266700" algn="l"/>
              </a:tabLst>
            </a:pPr>
            <a:endParaRPr lang="es-ES" sz="800" dirty="0" smtClean="0"/>
          </a:p>
          <a:p>
            <a:pPr marL="266700" lvl="0" indent="-266700" algn="just">
              <a:buFont typeface="Arial" pitchFamily="34" charset="0"/>
              <a:buChar char="•"/>
              <a:tabLst>
                <a:tab pos="266700" algn="l"/>
              </a:tabLst>
            </a:pPr>
            <a:r>
              <a:rPr lang="es-ES" dirty="0" smtClean="0"/>
              <a:t>La asistencia jurídica letrada será presencial (comisaría, juzgados, despacho profesional, etc.)</a:t>
            </a:r>
          </a:p>
          <a:p>
            <a:pPr marL="266700" lvl="0" indent="-266700" algn="just">
              <a:buFont typeface="Arial" pitchFamily="34" charset="0"/>
              <a:buChar char="•"/>
              <a:tabLst>
                <a:tab pos="266700" algn="l"/>
              </a:tabLst>
            </a:pPr>
            <a:endParaRPr lang="es-ES" sz="800" dirty="0" smtClean="0"/>
          </a:p>
          <a:p>
            <a:pPr marL="266700" lvl="0" indent="-266700" algn="just">
              <a:buFont typeface="Arial" pitchFamily="34" charset="0"/>
              <a:buChar char="•"/>
              <a:tabLst>
                <a:tab pos="266700" algn="l"/>
              </a:tabLst>
            </a:pPr>
            <a:r>
              <a:rPr lang="es-ES" b="1" u="sng" dirty="0" smtClean="0"/>
              <a:t>La gratuidad de la asistencia jurídica</a:t>
            </a:r>
            <a:r>
              <a:rPr lang="es-ES" dirty="0" smtClean="0"/>
              <a:t> especializada alcanzará a todas las víctimas de violencia sobre la mujer, violencia doméstica o un delito contra la libertad sexual gradualmente establecida por el estado</a:t>
            </a:r>
          </a:p>
          <a:p>
            <a:pPr marL="266700" lvl="0" indent="-266700" algn="just">
              <a:buFont typeface="Arial" pitchFamily="34" charset="0"/>
              <a:buChar char="•"/>
              <a:tabLst>
                <a:tab pos="266700" algn="l"/>
              </a:tabLst>
            </a:pPr>
            <a:endParaRPr lang="es-ES" sz="800" dirty="0" smtClean="0"/>
          </a:p>
          <a:p>
            <a:pPr marL="266700" lvl="0" algn="just">
              <a:tabLst>
                <a:tab pos="266700" algn="l"/>
              </a:tabLst>
            </a:pPr>
            <a:r>
              <a:rPr lang="es-ES" dirty="0" smtClean="0"/>
              <a:t>…..Y comprenderá: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395536" y="1772816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ES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Los servicios de Defensa Pública,</a:t>
            </a:r>
            <a:r>
              <a:rPr lang="es-E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Universidades, o los Colegios de Abogados que provean defensa jurídica a las víctimas de violencia de género:</a:t>
            </a:r>
            <a:endParaRPr lang="es-ES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Rectángulo"/>
          <p:cNvSpPr/>
          <p:nvPr/>
        </p:nvSpPr>
        <p:spPr>
          <a:xfrm>
            <a:off x="0" y="332656"/>
            <a:ext cx="91440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b="1" dirty="0" smtClean="0">
                <a:solidFill>
                  <a:srgbClr val="00B0F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C/ASISTENCIA JURÍDICA GRATUITA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39552" y="1340768"/>
            <a:ext cx="51304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lvl="0" algn="just">
              <a:tabLst>
                <a:tab pos="266700" algn="l"/>
              </a:tabLst>
            </a:pPr>
            <a:r>
              <a:rPr lang="es-ES" sz="2000" b="1" dirty="0" smtClean="0"/>
              <a:t>…..Y comprenderá:</a:t>
            </a:r>
            <a:endParaRPr lang="es-ES" sz="2000" b="1" dirty="0"/>
          </a:p>
        </p:txBody>
      </p:sp>
      <p:sp>
        <p:nvSpPr>
          <p:cNvPr id="6" name="5 Rectángulo"/>
          <p:cNvSpPr/>
          <p:nvPr/>
        </p:nvSpPr>
        <p:spPr>
          <a:xfrm>
            <a:off x="611560" y="1916832"/>
            <a:ext cx="799288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0" indent="-180975" algn="just">
              <a:buFont typeface="Arial" pitchFamily="34" charset="0"/>
              <a:buChar char="•"/>
            </a:pPr>
            <a:r>
              <a:rPr lang="es-ES" sz="2000" dirty="0" smtClean="0"/>
              <a:t>El asesoramiento presencial previo a la interposición, en su caso, de la denuncia, en respuesta a la demanda recibida desde dependencias policiales, judiciales o desde los Servicios Sociales.</a:t>
            </a:r>
          </a:p>
          <a:p>
            <a:pPr marL="180975" lvl="0" indent="-180975" algn="just">
              <a:buFont typeface="Arial" pitchFamily="34" charset="0"/>
              <a:buChar char="•"/>
            </a:pPr>
            <a:endParaRPr lang="es-ES" sz="800" dirty="0" smtClean="0"/>
          </a:p>
          <a:p>
            <a:pPr marL="180975" lvl="0" indent="-180975" algn="just">
              <a:buFont typeface="Arial" pitchFamily="34" charset="0"/>
              <a:buChar char="•"/>
            </a:pPr>
            <a:r>
              <a:rPr lang="es-ES" sz="2000" dirty="0" smtClean="0"/>
              <a:t>La asistencia letrada en la formulación de la denuncia  en la solicitud de medidas protectores y cautelares.</a:t>
            </a:r>
          </a:p>
          <a:p>
            <a:pPr marL="180975" lvl="0" indent="-180975" algn="just">
              <a:buFont typeface="Arial" pitchFamily="34" charset="0"/>
              <a:buChar char="•"/>
            </a:pPr>
            <a:endParaRPr lang="es-ES" sz="800" dirty="0" smtClean="0"/>
          </a:p>
          <a:p>
            <a:pPr marL="180975" lvl="0" indent="-180975" algn="just">
              <a:buFont typeface="Arial" pitchFamily="34" charset="0"/>
              <a:buChar char="•"/>
            </a:pPr>
            <a:r>
              <a:rPr lang="es-ES" sz="2000" dirty="0" smtClean="0"/>
              <a:t>La asistencia letrada en la comparecencia en juicio.</a:t>
            </a:r>
          </a:p>
          <a:p>
            <a:pPr marL="180975" lvl="0" indent="-180975" algn="just">
              <a:buFont typeface="Arial" pitchFamily="34" charset="0"/>
              <a:buChar char="•"/>
            </a:pPr>
            <a:endParaRPr lang="es-ES" sz="800" dirty="0" smtClean="0"/>
          </a:p>
          <a:p>
            <a:pPr marL="180975" lvl="0" indent="-180975" algn="just">
              <a:buFont typeface="Arial" pitchFamily="34" charset="0"/>
              <a:buChar char="•"/>
            </a:pPr>
            <a:r>
              <a:rPr lang="es-ES" sz="2000" dirty="0" smtClean="0"/>
              <a:t>Al objeto de posibilitar, cuando proceda, el reconocimiento del derecho a la asistencia jurídica gratuita, conforme a lo previsto en la normativa vigente, la/el letrado/a interviniente auxiliará a la víctima en la formulación de la correspondiente solicitud.</a:t>
            </a:r>
          </a:p>
          <a:p>
            <a:pPr marL="180975" lvl="0" indent="-180975" algn="just">
              <a:buFont typeface="Arial" pitchFamily="34" charset="0"/>
              <a:buChar char="•"/>
            </a:pPr>
            <a:endParaRPr lang="es-ES" sz="1600" dirty="0" smtClean="0"/>
          </a:p>
          <a:p>
            <a:pPr marL="180975" algn="just"/>
            <a:r>
              <a:rPr lang="es-ES" dirty="0" smtClean="0"/>
              <a:t>Los servicios jurídicos de atención y representación gratuita promoverán la creación de unidades o cuerpos de profesionales especializados en materia de violencia de género.</a:t>
            </a:r>
            <a:endParaRPr lang="es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Rectángulo"/>
          <p:cNvSpPr/>
          <p:nvPr/>
        </p:nvSpPr>
        <p:spPr>
          <a:xfrm>
            <a:off x="0" y="332656"/>
            <a:ext cx="914400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b="1" dirty="0" smtClean="0">
                <a:solidFill>
                  <a:srgbClr val="00B0F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D/SERVICIOS DE MEDICINA LEGAL O FORENSE.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b="1" dirty="0" smtClean="0">
                <a:solidFill>
                  <a:srgbClr val="00B0F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MINISTERIO PÚBLICO FISCAL</a:t>
            </a:r>
            <a:endParaRPr lang="es-ES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395536" y="1608475"/>
            <a:ext cx="8136904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Este cuerpo profesional interviene habitualmente por requerimiento de la Fiscalía, ante la presencia o la sospecha de que existen lesiones, y presenta dos tipos de actuaciones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ACCIONES GENÉRICAS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Char char="•"/>
              <a:tabLst>
                <a:tab pos="85725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Diagnóstico y atención inmediata a la víctima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Char char="•"/>
              <a:tabLst>
                <a:tab pos="85725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Valoración de los efectos para los/las Menores en el contexto violento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Char char="•"/>
              <a:tabLst>
                <a:tab pos="85725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Valoración del agresor y construcción de la prueba forense global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Char char="•"/>
              <a:tabLst>
                <a:tab pos="85725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Valoración del riesgo: que facilitará la adopción de medidas de protección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Rectángulo"/>
          <p:cNvSpPr/>
          <p:nvPr/>
        </p:nvSpPr>
        <p:spPr>
          <a:xfrm>
            <a:off x="0" y="188640"/>
            <a:ext cx="914400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b="1" dirty="0" smtClean="0">
                <a:solidFill>
                  <a:srgbClr val="00B0F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D/SERVICIOS DE MEDICINA LEGAL O FORENSE.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b="1" dirty="0" smtClean="0">
                <a:solidFill>
                  <a:srgbClr val="00B0F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MINISTERIO PÚBLICO FISCAL</a:t>
            </a:r>
            <a:endParaRPr lang="es-ES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395536" y="1556792"/>
            <a:ext cx="8136904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AutoNum type="arabicPeriod" startAt="2"/>
            </a:pPr>
            <a:r>
              <a:rPr lang="es-ES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ACCIONES ESPECÍFICAS</a:t>
            </a: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AutoNum type="arabicPeriod" startAt="2"/>
            </a:pPr>
            <a:endParaRPr lang="es-ES" sz="800" dirty="0" smtClean="0"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ES_tradn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95536" y="2204864"/>
            <a:ext cx="835292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lvl="0" indent="-2667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6700" algn="l"/>
              </a:tabLst>
            </a:pPr>
            <a:r>
              <a:rPr lang="es-ES" sz="2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Análisis de la denuncia</a:t>
            </a:r>
          </a:p>
          <a:p>
            <a:pPr marL="266700" lvl="0" indent="-2667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6700" algn="l"/>
              </a:tabLst>
            </a:pPr>
            <a:endParaRPr lang="es-ES" sz="800" dirty="0" smtClean="0">
              <a:latin typeface="Arial" pitchFamily="34" charset="0"/>
              <a:cs typeface="Arial" pitchFamily="34" charset="0"/>
            </a:endParaRPr>
          </a:p>
          <a:p>
            <a:pPr marL="266700" lvl="0" indent="-2667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6700" algn="l"/>
              </a:tabLst>
            </a:pPr>
            <a:r>
              <a:rPr lang="es-ES" sz="2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Solicitud de informes psicológicos, sociales, psiquiátricos, partes de lesiones previos</a:t>
            </a:r>
          </a:p>
          <a:p>
            <a:pPr marL="266700" lvl="0" indent="-2667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6700" algn="l"/>
              </a:tabLst>
            </a:pPr>
            <a:endParaRPr lang="es-ES" sz="800" dirty="0" smtClean="0">
              <a:latin typeface="Arial" pitchFamily="34" charset="0"/>
              <a:cs typeface="Arial" pitchFamily="34" charset="0"/>
            </a:endParaRPr>
          </a:p>
          <a:p>
            <a:pPr marL="266700" lvl="0" indent="-2667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6700" algn="l"/>
              </a:tabLst>
            </a:pPr>
            <a:r>
              <a:rPr lang="es-ES" sz="2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Resumen de la vida de la víctima a partir de su relato libre. </a:t>
            </a:r>
            <a:r>
              <a:rPr lang="es-ES" sz="2200" dirty="0" smtClean="0">
                <a:solidFill>
                  <a:srgbClr val="92D05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Análisis longitudinal de la relación de pareja.</a:t>
            </a:r>
          </a:p>
          <a:p>
            <a:pPr marL="266700" lvl="0" indent="-2667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6700" algn="l"/>
              </a:tabLst>
            </a:pPr>
            <a:endParaRPr lang="es-ES" sz="800" dirty="0" smtClean="0">
              <a:latin typeface="Arial" pitchFamily="34" charset="0"/>
              <a:cs typeface="Arial" pitchFamily="34" charset="0"/>
            </a:endParaRPr>
          </a:p>
          <a:p>
            <a:pPr marL="266700" lvl="0" indent="-2667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6700" algn="l"/>
              </a:tabLst>
            </a:pPr>
            <a:r>
              <a:rPr lang="es-ES" sz="2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Exploración de la víctima y agresor por separado. </a:t>
            </a:r>
            <a:r>
              <a:rPr lang="es-ES" sz="2200" dirty="0" smtClean="0">
                <a:solidFill>
                  <a:srgbClr val="92D05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Producir dos informes</a:t>
            </a:r>
          </a:p>
          <a:p>
            <a:pPr marL="266700" lvl="0" indent="-2667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6700" algn="l"/>
              </a:tabLst>
            </a:pPr>
            <a:endParaRPr lang="es-ES" sz="800" dirty="0" smtClean="0">
              <a:latin typeface="Arial" pitchFamily="34" charset="0"/>
              <a:cs typeface="Arial" pitchFamily="34" charset="0"/>
            </a:endParaRPr>
          </a:p>
          <a:p>
            <a:pPr marL="266700" lvl="0" indent="-2667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6700" algn="l"/>
              </a:tabLst>
            </a:pPr>
            <a:r>
              <a:rPr lang="es-ES" sz="2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Posibilidad de aplicar test de evaluación</a:t>
            </a:r>
          </a:p>
          <a:p>
            <a:pPr marL="266700" lvl="0" indent="-2667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6700" algn="l"/>
              </a:tabLst>
            </a:pPr>
            <a:endParaRPr lang="es-ES" sz="800" dirty="0" smtClean="0">
              <a:latin typeface="Arial" pitchFamily="34" charset="0"/>
              <a:cs typeface="Arial" pitchFamily="34" charset="0"/>
            </a:endParaRPr>
          </a:p>
          <a:p>
            <a:pPr marL="266700" lvl="0" indent="-2667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6700" algn="l"/>
              </a:tabLst>
            </a:pPr>
            <a:r>
              <a:rPr lang="es-ES" sz="2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Analíticas de orina para detección de drogas si se estima oportuno</a:t>
            </a:r>
          </a:p>
          <a:p>
            <a:pPr marL="266700" lvl="0" indent="-2667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6700" algn="l"/>
              </a:tabLst>
            </a:pPr>
            <a:endParaRPr lang="es-ES" sz="2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Rectángulo"/>
          <p:cNvSpPr/>
          <p:nvPr/>
        </p:nvSpPr>
        <p:spPr>
          <a:xfrm>
            <a:off x="0" y="332656"/>
            <a:ext cx="914400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b="1" dirty="0" smtClean="0">
                <a:solidFill>
                  <a:srgbClr val="00B0F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D/SERVICIOS DE MEDICINA LEGAL O FORENSE.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b="1" dirty="0" smtClean="0">
                <a:solidFill>
                  <a:srgbClr val="00B0F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MINISTERIO PÚBLICO FISCAL</a:t>
            </a:r>
            <a:endParaRPr lang="es-ES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3528" y="1623283"/>
            <a:ext cx="8136904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80975" marR="0" lvl="0" indent="-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0975" indent="-180975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ES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En relación a los efectos psicológicos, valorar la existencia de problemas asociados con los altos niveles de estrés sufridos por la víctima:</a:t>
            </a:r>
            <a:r>
              <a:rPr lang="es-ES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0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Somatizaciones</a:t>
            </a:r>
            <a:r>
              <a:rPr lang="es-ES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 Cuadros ansioso-depresivos no específicos, abuso de sustancias y cuadros psíquicos severos.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180975" marR="0" lvl="0" indent="-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180975" marR="0" lvl="0" indent="-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Investigar evidencias de malos tratos. Si se detectan problemas psicológicos remitir a especialista.</a:t>
            </a:r>
          </a:p>
          <a:p>
            <a:pPr marL="180975" marR="0" lvl="0" indent="-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0975" marR="0" lvl="0" indent="-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Importante la formación de un 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cuerpo especializado de peritos en violencia basada en género. También la confección de Protocolos y Guías periciales</a:t>
            </a:r>
          </a:p>
          <a:p>
            <a:pPr marL="180975" marR="0" lvl="0" indent="-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s-ES" sz="14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180975" marR="0" lvl="0" indent="-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Evaluar el riesgo tomando en cuenta los siguientes indicios: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Justificaciones del agresor y víctima, sentimientos de culpabilidad de la víctima, tipo de agresión/es y factores de riesgo en la vida familiar,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92D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énfasis en los/las menores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332656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kern="1400" spc="110" dirty="0" smtClean="0">
                <a:solidFill>
                  <a:srgbClr val="C00000"/>
                </a:solidFill>
                <a:latin typeface="Arial Narrow" pitchFamily="34" charset="0"/>
              </a:rPr>
              <a:t>ITINERARIO DE LAS VICTIMAS GRAVES DE VIOLENCIA DE GENERO</a:t>
            </a:r>
            <a:endParaRPr lang="es-ES" dirty="0"/>
          </a:p>
        </p:txBody>
      </p:sp>
      <p:sp>
        <p:nvSpPr>
          <p:cNvPr id="6" name="579 Rectángulo redondeado"/>
          <p:cNvSpPr>
            <a:spLocks/>
          </p:cNvSpPr>
          <p:nvPr/>
        </p:nvSpPr>
        <p:spPr bwMode="auto">
          <a:xfrm>
            <a:off x="755576" y="1052736"/>
            <a:ext cx="3168352" cy="576064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0"/>
              </a:spcAft>
            </a:pPr>
            <a:r>
              <a:rPr lang="es-ES_tradnl" b="1" dirty="0" smtClean="0">
                <a:solidFill>
                  <a:srgbClr val="000000"/>
                </a:solidFill>
                <a:latin typeface="Arial Narrow"/>
                <a:ea typeface="Times New Roman"/>
                <a:cs typeface="Arial"/>
              </a:rPr>
              <a:t>VICTIMAS DE LESIONES  </a:t>
            </a:r>
            <a:r>
              <a:rPr lang="es-ES_tradnl" sz="1400" b="1" dirty="0" smtClean="0">
                <a:solidFill>
                  <a:srgbClr val="000000"/>
                </a:solidFill>
                <a:latin typeface="Arial Narrow"/>
                <a:ea typeface="Times New Roman"/>
                <a:cs typeface="Arial"/>
              </a:rPr>
              <a:t>                     </a:t>
            </a:r>
            <a:r>
              <a:rPr lang="es-ES_tradnl" sz="1600" dirty="0" smtClean="0">
                <a:solidFill>
                  <a:srgbClr val="000000"/>
                </a:solidFill>
                <a:latin typeface="Arial Narrow"/>
                <a:ea typeface="Times New Roman"/>
                <a:cs typeface="Arial"/>
              </a:rPr>
              <a:t>Físicas o Psicológicas</a:t>
            </a:r>
            <a:endParaRPr lang="es-ES" sz="900" dirty="0">
              <a:latin typeface="Calibri"/>
              <a:ea typeface="Times New Roman"/>
            </a:endParaRPr>
          </a:p>
        </p:txBody>
      </p:sp>
      <p:sp>
        <p:nvSpPr>
          <p:cNvPr id="7" name="579 Rectángulo redondeado"/>
          <p:cNvSpPr>
            <a:spLocks/>
          </p:cNvSpPr>
          <p:nvPr/>
        </p:nvSpPr>
        <p:spPr bwMode="auto">
          <a:xfrm>
            <a:off x="1259632" y="1772816"/>
            <a:ext cx="2232248" cy="64807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Aft>
                <a:spcPts val="0"/>
              </a:spcAft>
            </a:pPr>
            <a:r>
              <a:rPr lang="es-ES_tradnl" sz="1400" b="1" dirty="0" smtClean="0">
                <a:solidFill>
                  <a:srgbClr val="000000"/>
                </a:solidFill>
                <a:latin typeface="Arial Narrow"/>
                <a:ea typeface="Times New Roman"/>
                <a:cs typeface="Arial"/>
              </a:rPr>
              <a:t>GRAVES</a:t>
            </a:r>
            <a:endParaRPr lang="es-ES" sz="900" dirty="0" smtClean="0">
              <a:latin typeface="Calibri"/>
              <a:ea typeface="Times New Roman"/>
            </a:endParaRPr>
          </a:p>
          <a:p>
            <a:pPr algn="ctr" fontAlgn="base">
              <a:spcAft>
                <a:spcPts val="0"/>
              </a:spcAft>
            </a:pPr>
            <a:r>
              <a:rPr lang="es-ES_tradnl" sz="1400" dirty="0" smtClean="0">
                <a:solidFill>
                  <a:srgbClr val="000000"/>
                </a:solidFill>
                <a:latin typeface="Arial Narrow"/>
                <a:ea typeface="Times New Roman"/>
                <a:cs typeface="Arial"/>
              </a:rPr>
              <a:t>Requieren hospitalización u otra actuación compleja</a:t>
            </a:r>
            <a:endParaRPr lang="es-ES" sz="900" dirty="0">
              <a:latin typeface="Calibri"/>
              <a:ea typeface="Times New Roman"/>
            </a:endParaRPr>
          </a:p>
        </p:txBody>
      </p:sp>
      <p:sp>
        <p:nvSpPr>
          <p:cNvPr id="8" name="579 Rectángulo redondeado"/>
          <p:cNvSpPr>
            <a:spLocks/>
          </p:cNvSpPr>
          <p:nvPr/>
        </p:nvSpPr>
        <p:spPr bwMode="auto">
          <a:xfrm>
            <a:off x="1619672" y="2636912"/>
            <a:ext cx="1512168" cy="26883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_tradnl" sz="1600" b="1" dirty="0" smtClean="0">
                <a:solidFill>
                  <a:schemeClr val="bg1"/>
                </a:solidFill>
                <a:latin typeface="Arial Narrow"/>
                <a:ea typeface="Calibri"/>
                <a:cs typeface="Times New Roman"/>
              </a:rPr>
              <a:t>HOSPITAL</a:t>
            </a:r>
            <a:endParaRPr lang="es-ES" sz="10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9" name="579 Rectángulo redondeado"/>
          <p:cNvSpPr>
            <a:spLocks/>
          </p:cNvSpPr>
          <p:nvPr/>
        </p:nvSpPr>
        <p:spPr bwMode="auto">
          <a:xfrm>
            <a:off x="1259632" y="3068960"/>
            <a:ext cx="2232248" cy="504056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0"/>
              </a:spcAft>
            </a:pPr>
            <a:r>
              <a:rPr lang="es-ES_tradnl" sz="1400" b="1" dirty="0" smtClean="0">
                <a:latin typeface="Arial Narrow"/>
                <a:ea typeface="Calibri"/>
                <a:cs typeface="Times New Roman"/>
              </a:rPr>
              <a:t>UNIDAD DE ATENCIÓN </a:t>
            </a:r>
            <a:r>
              <a:rPr lang="es-ES_tradnl" sz="1600" b="1" dirty="0" smtClean="0">
                <a:latin typeface="Arial Narrow"/>
                <a:ea typeface="Calibri"/>
                <a:cs typeface="Times New Roman"/>
              </a:rPr>
              <a:t>                            </a:t>
            </a:r>
            <a:r>
              <a:rPr lang="es-ES_tradnl" sz="1400" dirty="0" smtClean="0">
                <a:latin typeface="Arial Narrow"/>
                <a:ea typeface="Calibri"/>
                <a:cs typeface="Times New Roman"/>
              </a:rPr>
              <a:t>A la víctima del MP</a:t>
            </a:r>
            <a:endParaRPr lang="es-ES" sz="10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0" name="579 Rectángulo redondeado"/>
          <p:cNvSpPr>
            <a:spLocks/>
          </p:cNvSpPr>
          <p:nvPr/>
        </p:nvSpPr>
        <p:spPr bwMode="auto">
          <a:xfrm>
            <a:off x="1259632" y="3717032"/>
            <a:ext cx="2232248" cy="28803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_tradnl" sz="1400" b="1" dirty="0" smtClean="0">
                <a:latin typeface="Arial Narrow"/>
                <a:ea typeface="Calibri"/>
                <a:cs typeface="Times New Roman"/>
              </a:rPr>
              <a:t>DECISIÓN FISCAL</a:t>
            </a:r>
            <a:endParaRPr lang="es-ES" sz="9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1" name="579 Rectángulo redondeado"/>
          <p:cNvSpPr>
            <a:spLocks/>
          </p:cNvSpPr>
          <p:nvPr/>
        </p:nvSpPr>
        <p:spPr bwMode="auto">
          <a:xfrm>
            <a:off x="1259632" y="4077072"/>
            <a:ext cx="2232248" cy="28803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_tradnl" sz="1400" b="1" dirty="0" smtClean="0">
                <a:latin typeface="Arial Narrow"/>
                <a:ea typeface="Calibri"/>
                <a:cs typeface="Times New Roman"/>
              </a:rPr>
              <a:t>MEDICO/A FORENSE</a:t>
            </a:r>
            <a:endParaRPr lang="es-ES" sz="9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579 Rectángulo redondeado"/>
          <p:cNvSpPr>
            <a:spLocks/>
          </p:cNvSpPr>
          <p:nvPr/>
        </p:nvSpPr>
        <p:spPr bwMode="auto">
          <a:xfrm>
            <a:off x="1619672" y="4509120"/>
            <a:ext cx="1512168" cy="26883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_tradnl" sz="1600" b="1" dirty="0" smtClean="0">
                <a:solidFill>
                  <a:schemeClr val="bg1"/>
                </a:solidFill>
                <a:latin typeface="Arial Narrow"/>
                <a:ea typeface="Calibri"/>
                <a:cs typeface="Times New Roman"/>
              </a:rPr>
              <a:t>HOSPITAL</a:t>
            </a:r>
            <a:endParaRPr lang="es-ES" sz="10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579 Rectángulo redondeado"/>
          <p:cNvSpPr>
            <a:spLocks/>
          </p:cNvSpPr>
          <p:nvPr/>
        </p:nvSpPr>
        <p:spPr bwMode="auto">
          <a:xfrm>
            <a:off x="1259632" y="4941168"/>
            <a:ext cx="2232248" cy="504056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0"/>
              </a:spcAft>
            </a:pPr>
            <a:r>
              <a:rPr lang="es-ES_tradnl" sz="1400" b="1" dirty="0" smtClean="0">
                <a:latin typeface="Arial Narrow"/>
                <a:ea typeface="Calibri"/>
                <a:cs typeface="Times New Roman"/>
              </a:rPr>
              <a:t>FORMACION                                 </a:t>
            </a:r>
            <a:r>
              <a:rPr lang="es-ES_tradnl" sz="1400" dirty="0" smtClean="0">
                <a:latin typeface="Arial Narrow"/>
                <a:ea typeface="Calibri"/>
                <a:cs typeface="Times New Roman"/>
              </a:rPr>
              <a:t>del equipo forense</a:t>
            </a:r>
            <a:endParaRPr lang="es-ES" sz="14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579 Rectángulo redondeado"/>
          <p:cNvSpPr>
            <a:spLocks/>
          </p:cNvSpPr>
          <p:nvPr/>
        </p:nvSpPr>
        <p:spPr bwMode="auto">
          <a:xfrm>
            <a:off x="1259632" y="5661248"/>
            <a:ext cx="2232248" cy="64807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0"/>
              </a:spcAft>
            </a:pPr>
            <a:r>
              <a:rPr lang="es-ES_tradnl" sz="1400" b="1" dirty="0" smtClean="0">
                <a:latin typeface="Arial Narrow"/>
                <a:ea typeface="Calibri"/>
                <a:cs typeface="Times New Roman"/>
              </a:rPr>
              <a:t>RESPUESTA                                 </a:t>
            </a:r>
            <a:r>
              <a:rPr lang="es-ES_tradnl" sz="1400" dirty="0" smtClean="0">
                <a:latin typeface="Arial Narrow"/>
                <a:ea typeface="Calibri"/>
                <a:cs typeface="Times New Roman"/>
              </a:rPr>
              <a:t>del equipo forense en actividad programada</a:t>
            </a:r>
            <a:endParaRPr lang="es-ES" sz="14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5" name="26 Flecha abajo"/>
          <p:cNvSpPr>
            <a:spLocks/>
          </p:cNvSpPr>
          <p:nvPr/>
        </p:nvSpPr>
        <p:spPr bwMode="auto">
          <a:xfrm>
            <a:off x="683568" y="1916832"/>
            <a:ext cx="288032" cy="432048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9B2D2A"/>
              </a:gs>
              <a:gs pos="80000">
                <a:srgbClr val="CB3D3A"/>
              </a:gs>
              <a:gs pos="100000">
                <a:srgbClr val="CE3B37"/>
              </a:gs>
            </a:gsLst>
            <a:lin ang="16200000"/>
          </a:gradFill>
          <a:ln w="9525">
            <a:solidFill>
              <a:srgbClr val="BC4542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6444208" y="2924944"/>
            <a:ext cx="0" cy="3240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7" name="579 Rectángulo redondeado"/>
          <p:cNvSpPr>
            <a:spLocks/>
          </p:cNvSpPr>
          <p:nvPr/>
        </p:nvSpPr>
        <p:spPr bwMode="auto">
          <a:xfrm>
            <a:off x="5004048" y="5877272"/>
            <a:ext cx="3312368" cy="216024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_tradnl" sz="1600" b="1" dirty="0" smtClean="0">
                <a:latin typeface="Arial Narrow"/>
                <a:ea typeface="Calibri"/>
                <a:cs typeface="Times New Roman"/>
              </a:rPr>
              <a:t>CADENA DE CUSTODIA</a:t>
            </a:r>
            <a:endParaRPr lang="es-ES" sz="1000" dirty="0">
              <a:latin typeface="Calibri"/>
              <a:ea typeface="Calibri"/>
              <a:cs typeface="Times New Roman"/>
            </a:endParaRPr>
          </a:p>
        </p:txBody>
      </p:sp>
      <p:cxnSp>
        <p:nvCxnSpPr>
          <p:cNvPr id="18" name="17 Conector recto de flecha"/>
          <p:cNvCxnSpPr/>
          <p:nvPr/>
        </p:nvCxnSpPr>
        <p:spPr>
          <a:xfrm>
            <a:off x="4716016" y="551723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579 Rectángulo redondeado"/>
          <p:cNvSpPr>
            <a:spLocks/>
          </p:cNvSpPr>
          <p:nvPr/>
        </p:nvSpPr>
        <p:spPr bwMode="auto">
          <a:xfrm>
            <a:off x="5004048" y="5445224"/>
            <a:ext cx="3312368" cy="216024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_tradnl" sz="1400" b="1" dirty="0" smtClean="0">
                <a:latin typeface="Arial Narrow"/>
                <a:ea typeface="Calibri"/>
                <a:cs typeface="Times New Roman"/>
              </a:rPr>
              <a:t>MUESTRAS</a:t>
            </a:r>
            <a:endParaRPr lang="es-ES" sz="900" dirty="0">
              <a:latin typeface="Calibri"/>
              <a:ea typeface="Calibri"/>
              <a:cs typeface="Times New Roman"/>
            </a:endParaRPr>
          </a:p>
        </p:txBody>
      </p:sp>
      <p:cxnSp>
        <p:nvCxnSpPr>
          <p:cNvPr id="20" name="19 Conector recto de flecha"/>
          <p:cNvCxnSpPr/>
          <p:nvPr/>
        </p:nvCxnSpPr>
        <p:spPr>
          <a:xfrm>
            <a:off x="4716016" y="5085184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579 Rectángulo redondeado"/>
          <p:cNvSpPr>
            <a:spLocks/>
          </p:cNvSpPr>
          <p:nvPr/>
        </p:nvSpPr>
        <p:spPr bwMode="auto">
          <a:xfrm>
            <a:off x="5004048" y="5013176"/>
            <a:ext cx="3312368" cy="216024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_tradnl" sz="1400" b="1" dirty="0" smtClean="0">
                <a:latin typeface="Arial Narrow"/>
                <a:ea typeface="Calibri"/>
                <a:cs typeface="Times New Roman"/>
              </a:rPr>
              <a:t>IMÁGENES-ESQUEMAS. CÁMARA</a:t>
            </a:r>
            <a:endParaRPr lang="es-ES" sz="900" dirty="0">
              <a:latin typeface="Calibri"/>
              <a:ea typeface="Calibri"/>
              <a:cs typeface="Times New Roman"/>
            </a:endParaRPr>
          </a:p>
        </p:txBody>
      </p:sp>
      <p:cxnSp>
        <p:nvCxnSpPr>
          <p:cNvPr id="23" name="22 Conector recto de flecha"/>
          <p:cNvCxnSpPr/>
          <p:nvPr/>
        </p:nvCxnSpPr>
        <p:spPr>
          <a:xfrm>
            <a:off x="4716016" y="4581128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579 Rectángulo redondeado"/>
          <p:cNvSpPr>
            <a:spLocks/>
          </p:cNvSpPr>
          <p:nvPr/>
        </p:nvSpPr>
        <p:spPr bwMode="auto">
          <a:xfrm>
            <a:off x="5004048" y="4509120"/>
            <a:ext cx="3312368" cy="216024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_tradnl" sz="1400" b="1" dirty="0" smtClean="0">
                <a:latin typeface="Arial Narrow"/>
                <a:ea typeface="Calibri"/>
                <a:cs typeface="Times New Roman"/>
              </a:rPr>
              <a:t>INVESTIGACION FORENSE INICIAL</a:t>
            </a:r>
            <a:endParaRPr lang="es-ES" sz="900" dirty="0">
              <a:latin typeface="Calibri"/>
              <a:ea typeface="Calibri"/>
              <a:cs typeface="Times New Roman"/>
            </a:endParaRPr>
          </a:p>
        </p:txBody>
      </p:sp>
      <p:cxnSp>
        <p:nvCxnSpPr>
          <p:cNvPr id="25" name="24 Conector recto de flecha"/>
          <p:cNvCxnSpPr/>
          <p:nvPr/>
        </p:nvCxnSpPr>
        <p:spPr>
          <a:xfrm>
            <a:off x="4716016" y="407707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579 Rectángulo redondeado"/>
          <p:cNvSpPr>
            <a:spLocks/>
          </p:cNvSpPr>
          <p:nvPr/>
        </p:nvSpPr>
        <p:spPr bwMode="auto">
          <a:xfrm>
            <a:off x="5004048" y="4005064"/>
            <a:ext cx="3312368" cy="216024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_tradnl" sz="1400" b="1" dirty="0" smtClean="0">
                <a:latin typeface="Arial Narrow"/>
                <a:ea typeface="Calibri"/>
                <a:cs typeface="Times New Roman"/>
              </a:rPr>
              <a:t>FAVORECER LA INVESTIGACION POLICIAL</a:t>
            </a:r>
            <a:endParaRPr lang="es-ES" sz="9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7" name="579 Rectángulo redondeado"/>
          <p:cNvSpPr>
            <a:spLocks/>
          </p:cNvSpPr>
          <p:nvPr/>
        </p:nvSpPr>
        <p:spPr bwMode="auto">
          <a:xfrm>
            <a:off x="5004048" y="3573016"/>
            <a:ext cx="3312368" cy="216024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_tradnl" sz="1400" b="1" dirty="0" smtClean="0">
                <a:latin typeface="Arial Narrow"/>
                <a:ea typeface="Calibri"/>
                <a:cs typeface="Times New Roman"/>
              </a:rPr>
              <a:t>ASEGURAR ASISTENCIA SANITARIA</a:t>
            </a:r>
            <a:endParaRPr lang="es-ES" sz="9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8" name="579 Rectángulo redondeado"/>
          <p:cNvSpPr>
            <a:spLocks/>
          </p:cNvSpPr>
          <p:nvPr/>
        </p:nvSpPr>
        <p:spPr bwMode="auto">
          <a:xfrm>
            <a:off x="4572000" y="2132856"/>
            <a:ext cx="3744416" cy="54006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7D60A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0"/>
              </a:spcAft>
            </a:pPr>
            <a:r>
              <a:rPr lang="es-ES_tradnl" sz="1400" b="1" dirty="0" smtClean="0">
                <a:latin typeface="Arial Narrow"/>
                <a:ea typeface="Calibri"/>
                <a:cs typeface="Times New Roman"/>
              </a:rPr>
              <a:t>EN COORDINACIÓN                                                     CON UNIDAD DE ATENCION A VÍCTIMAS</a:t>
            </a:r>
            <a:endParaRPr lang="es-ES" sz="1400" dirty="0">
              <a:latin typeface="Calibri"/>
              <a:ea typeface="Calibri"/>
              <a:cs typeface="Times New Roman"/>
            </a:endParaRPr>
          </a:p>
        </p:txBody>
      </p:sp>
      <p:cxnSp>
        <p:nvCxnSpPr>
          <p:cNvPr id="29" name="28 Conector recto de flecha"/>
          <p:cNvCxnSpPr/>
          <p:nvPr/>
        </p:nvCxnSpPr>
        <p:spPr>
          <a:xfrm>
            <a:off x="4716016" y="3645024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29 Conector recto de flecha"/>
          <p:cNvCxnSpPr/>
          <p:nvPr/>
        </p:nvCxnSpPr>
        <p:spPr>
          <a:xfrm>
            <a:off x="4716016" y="6021288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4572000" y="1484784"/>
            <a:ext cx="3744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kern="1400" spc="110" dirty="0" smtClean="0">
                <a:solidFill>
                  <a:srgbClr val="FF0000"/>
                </a:solidFill>
                <a:latin typeface="Arial Narrow" pitchFamily="34" charset="0"/>
              </a:rPr>
              <a:t>RESPUESTA FORENSE</a:t>
            </a:r>
            <a:endParaRPr lang="es-ES" dirty="0" smtClean="0">
              <a:solidFill>
                <a:srgbClr val="FF0000"/>
              </a:solidFill>
            </a:endParaRPr>
          </a:p>
        </p:txBody>
      </p:sp>
      <p:cxnSp>
        <p:nvCxnSpPr>
          <p:cNvPr id="32" name="31 Conector angular"/>
          <p:cNvCxnSpPr>
            <a:stCxn id="13" idx="3"/>
          </p:cNvCxnSpPr>
          <p:nvPr/>
        </p:nvCxnSpPr>
        <p:spPr>
          <a:xfrm flipV="1">
            <a:off x="3491880" y="5085184"/>
            <a:ext cx="1224136" cy="108012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 flipV="1">
            <a:off x="4716016" y="3645024"/>
            <a:ext cx="0" cy="237626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9" grpId="0" animBg="1"/>
      <p:bldP spid="22" grpId="0" animBg="1"/>
      <p:bldP spid="24" grpId="0" animBg="1"/>
      <p:bldP spid="26" grpId="0" animBg="1"/>
      <p:bldP spid="27" grpId="0" animBg="1"/>
      <p:bldP spid="28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Rectángulo"/>
          <p:cNvSpPr/>
          <p:nvPr/>
        </p:nvSpPr>
        <p:spPr>
          <a:xfrm>
            <a:off x="0" y="332656"/>
            <a:ext cx="91440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b="1" dirty="0" smtClean="0">
                <a:solidFill>
                  <a:srgbClr val="00B0F0"/>
                </a:solidFill>
                <a:ea typeface="Calibri" pitchFamily="34" charset="0"/>
                <a:cs typeface="Times New Roman" pitchFamily="18" charset="0"/>
              </a:rPr>
              <a:t>E/MINISTERIO DE LA DEFENSA PÚBLICA</a:t>
            </a:r>
            <a:endParaRPr lang="es-ES" sz="2800" dirty="0" smtClean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683568" y="2564904"/>
            <a:ext cx="7704856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2200" dirty="0" smtClean="0"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e respetaran las actuaciones establecidas por todas las entidades públicas y se dará cuenta a la Defensoría especializada en protección de niñez y adolescencia o institución equivalente en el caso de que exista por si fuera necesaria la adopción de medidas de protección.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266700" marR="0" lvl="0" indent="-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266700" algn="l"/>
              </a:tabLst>
            </a:pP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Esta Defensoría será plenamente competente en los caos en </a:t>
            </a:r>
            <a:r>
              <a:rPr kumimoji="0" lang="es-E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que agresor y víctima sean menores.</a:t>
            </a:r>
            <a:endParaRPr kumimoji="0" lang="es-E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1556792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200" b="1" dirty="0" smtClean="0">
                <a:ea typeface="Calibri" pitchFamily="34" charset="0"/>
                <a:cs typeface="Times New Roman" pitchFamily="18" charset="0"/>
              </a:rPr>
              <a:t>SI LA VÍCTIMA DE VIOLENCIA DE GÉNERO ES NIÑA O ADOLESCENTE                                   Y EL AGRESOR MAYOR</a:t>
            </a:r>
            <a:endParaRPr lang="es-ES" sz="2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1547664" y="2492896"/>
            <a:ext cx="6552728" cy="1549360"/>
          </a:xfrm>
          <a:prstGeom prst="round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lang="es-ES" sz="4000" b="1" kern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INTERVENCIÓN Y ACTUACIÓN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sz="4000" b="1" kern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DE LOS SERVICIOS SOCIALES</a:t>
            </a:r>
            <a:endParaRPr lang="es-E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1043608" y="2132856"/>
            <a:ext cx="7200800" cy="1532334"/>
          </a:xfrm>
          <a:prstGeom prst="roundRect">
            <a:avLst/>
          </a:prstGeom>
          <a:solidFill>
            <a:schemeClr val="accent5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ES" sz="4000" b="1" kern="1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INTERVENCIÓN Y ACTUACIÓN</a:t>
            </a:r>
            <a:r>
              <a:rPr lang="es-ES" sz="2800" b="1" kern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 </a:t>
            </a:r>
          </a:p>
          <a:p>
            <a:pPr algn="ctr"/>
            <a:r>
              <a:rPr lang="es-ES" sz="4400" b="1" kern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DE </a:t>
            </a:r>
            <a:r>
              <a:rPr lang="es-ES" sz="4400" b="1" kern="1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LOS SERVICIOS DE </a:t>
            </a:r>
            <a:r>
              <a:rPr lang="es-ES" sz="4400" b="1" kern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SALUD</a:t>
            </a:r>
            <a:endParaRPr lang="es-E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Rectángulo redondeado"/>
          <p:cNvSpPr>
            <a:spLocks/>
          </p:cNvSpPr>
          <p:nvPr/>
        </p:nvSpPr>
        <p:spPr bwMode="auto">
          <a:xfrm>
            <a:off x="2627784" y="620688"/>
            <a:ext cx="3816424" cy="504056"/>
          </a:xfrm>
          <a:prstGeom prst="roundRect">
            <a:avLst>
              <a:gd name="adj" fmla="val 16667"/>
            </a:avLst>
          </a:prstGeom>
          <a:noFill/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s-ES" sz="3200" dirty="0" smtClean="0">
                <a:ln w="12700">
                  <a:noFill/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SERVICIOS SOCIALES</a:t>
            </a:r>
            <a:endParaRPr lang="es-ES" sz="2400" dirty="0" smtClean="0">
              <a:ln w="12700">
                <a:noFill/>
                <a:prstDash val="solid"/>
              </a:ln>
              <a:solidFill>
                <a:schemeClr val="accent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Esquina doblada"/>
          <p:cNvSpPr/>
          <p:nvPr/>
        </p:nvSpPr>
        <p:spPr>
          <a:xfrm>
            <a:off x="827584" y="5301208"/>
            <a:ext cx="7272808" cy="895290"/>
          </a:xfrm>
          <a:prstGeom prst="foldedCorner">
            <a:avLst>
              <a:gd name="adj" fmla="val 7303"/>
            </a:avLst>
          </a:prstGeom>
          <a:ln w="31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r>
              <a:rPr lang="es-ES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400" dirty="0" smtClean="0"/>
              <a:t>Unidades especiales de atención en emergencias: Teléfonos, dispositivos, etc.</a:t>
            </a:r>
            <a:endParaRPr lang="es-ES" dirty="0"/>
          </a:p>
        </p:txBody>
      </p:sp>
      <p:sp>
        <p:nvSpPr>
          <p:cNvPr id="6" name="5 Esquina doblada"/>
          <p:cNvSpPr/>
          <p:nvPr/>
        </p:nvSpPr>
        <p:spPr>
          <a:xfrm>
            <a:off x="827584" y="1412776"/>
            <a:ext cx="7272808" cy="1181398"/>
          </a:xfrm>
          <a:prstGeom prst="foldedCorner">
            <a:avLst>
              <a:gd name="adj" fmla="val 8983"/>
            </a:avLst>
          </a:prstGeom>
          <a:ln w="31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1600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es-ES" sz="200" dirty="0" smtClean="0"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es-ES" sz="2400" dirty="0" smtClean="0"/>
              <a:t>Diseño de un catálogo para la atención social a mujeres víctimas de Violencia de Género</a:t>
            </a:r>
            <a:endParaRPr lang="es-ES" sz="1600" dirty="0"/>
          </a:p>
        </p:txBody>
      </p:sp>
      <p:sp>
        <p:nvSpPr>
          <p:cNvPr id="8" name="7 Esquina doblada"/>
          <p:cNvSpPr/>
          <p:nvPr/>
        </p:nvSpPr>
        <p:spPr>
          <a:xfrm>
            <a:off x="827584" y="2780928"/>
            <a:ext cx="7272808" cy="2316718"/>
          </a:xfrm>
          <a:prstGeom prst="foldedCorner">
            <a:avLst>
              <a:gd name="adj" fmla="val 6498"/>
            </a:avLst>
          </a:prstGeom>
          <a:ln w="31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s-ES" sz="700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es-ES" sz="100" dirty="0" smtClean="0"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es-ES" sz="2400" dirty="0" smtClean="0"/>
              <a:t>Poner a disposición de todas las instancias públicas un mapeo de los recursos existentes en materia de protección o atención social. </a:t>
            </a:r>
          </a:p>
          <a:p>
            <a:pPr algn="just"/>
            <a:endParaRPr lang="es-ES" sz="800" dirty="0" smtClean="0"/>
          </a:p>
          <a:p>
            <a:pPr algn="just"/>
            <a:r>
              <a:rPr lang="es-ES" sz="2400" dirty="0" smtClean="0"/>
              <a:t>Actualizado periódicamente y que incluya recursos públicos y privados</a:t>
            </a:r>
            <a:endParaRPr lang="es-ES" dirty="0"/>
          </a:p>
        </p:txBody>
      </p:sp>
      <p:cxnSp>
        <p:nvCxnSpPr>
          <p:cNvPr id="10" name="9 Conector recto de flecha"/>
          <p:cNvCxnSpPr/>
          <p:nvPr/>
        </p:nvCxnSpPr>
        <p:spPr>
          <a:xfrm>
            <a:off x="8244408" y="5589240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animBg="1"/>
      <p:bldP spid="8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Rectángulo redondeado"/>
          <p:cNvSpPr>
            <a:spLocks/>
          </p:cNvSpPr>
          <p:nvPr/>
        </p:nvSpPr>
        <p:spPr bwMode="auto">
          <a:xfrm>
            <a:off x="2267744" y="404664"/>
            <a:ext cx="4320480" cy="64807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SERVICIOS SOCIALES</a:t>
            </a:r>
            <a:endParaRPr lang="es-ES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19 Conector recto"/>
          <p:cNvCxnSpPr>
            <a:stCxn id="18" idx="2"/>
          </p:cNvCxnSpPr>
          <p:nvPr/>
        </p:nvCxnSpPr>
        <p:spPr>
          <a:xfrm>
            <a:off x="4427984" y="1052736"/>
            <a:ext cx="0" cy="288032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2195736" y="1340768"/>
            <a:ext cx="4608512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23" name="22 Imagen" descr="7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1268760"/>
            <a:ext cx="219075" cy="288032"/>
          </a:xfrm>
          <a:prstGeom prst="rect">
            <a:avLst/>
          </a:prstGeom>
        </p:spPr>
      </p:pic>
      <p:pic>
        <p:nvPicPr>
          <p:cNvPr id="24" name="23 Imagen" descr="7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1268760"/>
            <a:ext cx="219075" cy="288032"/>
          </a:xfrm>
          <a:prstGeom prst="rect">
            <a:avLst/>
          </a:prstGeom>
        </p:spPr>
      </p:pic>
      <p:sp>
        <p:nvSpPr>
          <p:cNvPr id="27" name="570 Rectángulo redondeado"/>
          <p:cNvSpPr>
            <a:spLocks/>
          </p:cNvSpPr>
          <p:nvPr/>
        </p:nvSpPr>
        <p:spPr bwMode="auto">
          <a:xfrm>
            <a:off x="827584" y="1628800"/>
            <a:ext cx="2736304" cy="792088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795D9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INFORMACION DE RECURSOS Y GESTION</a:t>
            </a:r>
            <a:endParaRPr kumimoji="0" lang="es-ES" sz="36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8" name="570 Rectángulo redondeado"/>
          <p:cNvSpPr>
            <a:spLocks/>
          </p:cNvSpPr>
          <p:nvPr/>
        </p:nvSpPr>
        <p:spPr bwMode="auto">
          <a:xfrm>
            <a:off x="5436096" y="1556792"/>
            <a:ext cx="2736304" cy="792088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 w="9525">
            <a:solidFill>
              <a:srgbClr val="795D9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INFORMACION BÁSICA</a:t>
            </a:r>
            <a:endParaRPr kumimoji="0" lang="es-ES" sz="36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9" name="565 Rectángulo redondeado"/>
          <p:cNvSpPr>
            <a:spLocks/>
          </p:cNvSpPr>
          <p:nvPr/>
        </p:nvSpPr>
        <p:spPr bwMode="auto">
          <a:xfrm>
            <a:off x="611560" y="2636912"/>
            <a:ext cx="3024336" cy="3096344"/>
          </a:xfrm>
          <a:prstGeom prst="roundRect">
            <a:avLst>
              <a:gd name="adj" fmla="val 7131"/>
            </a:avLst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95D9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266700" algn="l"/>
              </a:tabLst>
            </a:pPr>
            <a:r>
              <a:rPr kumimoji="0" lang="es-ES_tradnl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Jurídicos</a:t>
            </a:r>
          </a:p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266700" algn="l"/>
              </a:tabLst>
            </a:pPr>
            <a:r>
              <a:rPr lang="es-ES_tradnl" dirty="0" smtClean="0">
                <a:latin typeface="Calibri" pitchFamily="34" charset="0"/>
                <a:cs typeface="Arial" pitchFamily="34" charset="0"/>
              </a:rPr>
              <a:t>Médicos</a:t>
            </a:r>
          </a:p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266700" algn="l"/>
              </a:tabLst>
            </a:pPr>
            <a:r>
              <a:rPr lang="es-ES_tradnl" dirty="0" smtClean="0">
                <a:latin typeface="Calibri" pitchFamily="34" charset="0"/>
                <a:cs typeface="Arial" pitchFamily="34" charset="0"/>
              </a:rPr>
              <a:t>Psicológicos</a:t>
            </a:r>
          </a:p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266700" algn="l"/>
              </a:tabLst>
            </a:pPr>
            <a:r>
              <a:rPr lang="es-ES_tradnl" dirty="0" smtClean="0">
                <a:latin typeface="Calibri" pitchFamily="34" charset="0"/>
                <a:cs typeface="Arial" pitchFamily="34" charset="0"/>
              </a:rPr>
              <a:t>Socioeducativos</a:t>
            </a:r>
          </a:p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266700" algn="l"/>
              </a:tabLst>
            </a:pPr>
            <a:r>
              <a:rPr lang="es-ES_tradnl" dirty="0" smtClean="0">
                <a:latin typeface="Calibri" pitchFamily="34" charset="0"/>
                <a:cs typeface="Arial" pitchFamily="34" charset="0"/>
              </a:rPr>
              <a:t>Alojamiento</a:t>
            </a:r>
          </a:p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266700" algn="l"/>
              </a:tabLst>
            </a:pPr>
            <a:r>
              <a:rPr lang="es-ES_tradnl" dirty="0" smtClean="0">
                <a:latin typeface="Calibri" pitchFamily="34" charset="0"/>
                <a:cs typeface="Arial" pitchFamily="34" charset="0"/>
              </a:rPr>
              <a:t>Empleo</a:t>
            </a:r>
          </a:p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266700" algn="l"/>
              </a:tabLst>
            </a:pPr>
            <a:r>
              <a:rPr lang="es-ES_tradnl" dirty="0" smtClean="0">
                <a:latin typeface="Calibri" pitchFamily="34" charset="0"/>
                <a:cs typeface="Arial" pitchFamily="34" charset="0"/>
              </a:rPr>
              <a:t>Vivienda</a:t>
            </a:r>
          </a:p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266700" algn="l"/>
              </a:tabLst>
            </a:pPr>
            <a:r>
              <a:rPr lang="es-ES_tradnl" dirty="0" smtClean="0">
                <a:latin typeface="Calibri" pitchFamily="34" charset="0"/>
                <a:cs typeface="Arial" pitchFamily="34" charset="0"/>
              </a:rPr>
              <a:t>Asociaciones específicas</a:t>
            </a:r>
          </a:p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266700" algn="l"/>
              </a:tabLst>
            </a:pPr>
            <a:r>
              <a:rPr lang="es-ES_tradnl" dirty="0" smtClean="0">
                <a:latin typeface="Calibri" pitchFamily="34" charset="0"/>
                <a:cs typeface="Arial" pitchFamily="34" charset="0"/>
              </a:rPr>
              <a:t>Facilitadores/as Judiciales</a:t>
            </a:r>
            <a:endParaRPr kumimoji="0" lang="es-ES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29 Imagen" descr="7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1720" y="2348880"/>
            <a:ext cx="219075" cy="288032"/>
          </a:xfrm>
          <a:prstGeom prst="rect">
            <a:avLst/>
          </a:prstGeom>
        </p:spPr>
      </p:pic>
      <p:pic>
        <p:nvPicPr>
          <p:cNvPr id="31" name="30 Imagen" descr="7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2276872"/>
            <a:ext cx="219075" cy="288032"/>
          </a:xfrm>
          <a:prstGeom prst="rect">
            <a:avLst/>
          </a:prstGeom>
        </p:spPr>
      </p:pic>
      <p:sp>
        <p:nvSpPr>
          <p:cNvPr id="38" name="565 Rectángulo redondeado"/>
          <p:cNvSpPr>
            <a:spLocks/>
          </p:cNvSpPr>
          <p:nvPr/>
        </p:nvSpPr>
        <p:spPr bwMode="auto">
          <a:xfrm>
            <a:off x="4860032" y="2564904"/>
            <a:ext cx="3816424" cy="3240360"/>
          </a:xfrm>
          <a:prstGeom prst="roundRect">
            <a:avLst>
              <a:gd name="adj" fmla="val 7131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66700" algn="l"/>
              </a:tabLst>
            </a:pPr>
            <a:r>
              <a:rPr lang="es-ES_tradnl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DERECHOS</a:t>
            </a:r>
            <a:endParaRPr kumimoji="0" lang="es-ES_tradnl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66700" algn="l"/>
              </a:tabLst>
            </a:pPr>
            <a:r>
              <a:rPr lang="es-ES_tradnl" dirty="0" smtClean="0">
                <a:latin typeface="Calibri" pitchFamily="34" charset="0"/>
                <a:cs typeface="Arial" pitchFamily="34" charset="0"/>
              </a:rPr>
              <a:t>TRÁMITES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>
                <a:tab pos="266700" algn="l"/>
              </a:tabLst>
            </a:pPr>
            <a:r>
              <a:rPr lang="es-ES_tradnl" dirty="0" smtClean="0">
                <a:latin typeface="Calibri" pitchFamily="34" charset="0"/>
                <a:cs typeface="Arial" pitchFamily="34" charset="0"/>
              </a:rPr>
              <a:t>PROCEDIMIENTOS JUDICIALES</a:t>
            </a:r>
          </a:p>
          <a:p>
            <a:pPr marL="542925" marR="0" lvl="0" indent="-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542925" algn="l"/>
              </a:tabLst>
            </a:pPr>
            <a:r>
              <a:rPr lang="es-ES_tradnl" sz="1600" dirty="0" smtClean="0">
                <a:latin typeface="Calibri" pitchFamily="34" charset="0"/>
                <a:cs typeface="Arial" pitchFamily="34" charset="0"/>
              </a:rPr>
              <a:t>Derecho a denunciar al agresor</a:t>
            </a:r>
          </a:p>
          <a:p>
            <a:pPr marL="542925" marR="0" lvl="0" indent="-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542925" algn="l"/>
              </a:tabLst>
            </a:pPr>
            <a:r>
              <a:rPr lang="es-ES_tradnl" sz="1600" dirty="0" smtClean="0">
                <a:latin typeface="Calibri" pitchFamily="34" charset="0"/>
                <a:cs typeface="Arial" pitchFamily="34" charset="0"/>
              </a:rPr>
              <a:t>Recibir asesoramiento gratuito</a:t>
            </a:r>
          </a:p>
          <a:p>
            <a:pPr marL="542925" marR="0" lvl="0" indent="-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542925" algn="l"/>
              </a:tabLst>
            </a:pPr>
            <a:r>
              <a:rPr lang="es-ES_tradnl" sz="1600" dirty="0" smtClean="0">
                <a:latin typeface="Calibri" pitchFamily="34" charset="0"/>
                <a:cs typeface="Arial" pitchFamily="34" charset="0"/>
              </a:rPr>
              <a:t>Solicitar alejamiento del agresor</a:t>
            </a:r>
          </a:p>
          <a:p>
            <a:pPr marL="542925" marR="0" lvl="0" indent="-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542925" algn="l"/>
              </a:tabLst>
            </a:pPr>
            <a:r>
              <a:rPr lang="es-ES_tradnl" sz="1600" dirty="0" smtClean="0">
                <a:latin typeface="Calibri" pitchFamily="34" charset="0"/>
                <a:cs typeface="Arial" pitchFamily="34" charset="0"/>
              </a:rPr>
              <a:t>Solicitar medidas provisionales para la separación civil</a:t>
            </a:r>
          </a:p>
          <a:p>
            <a:pPr marL="542925" marR="0" lvl="0" indent="-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542925" algn="l"/>
              </a:tabLst>
            </a:pPr>
            <a:r>
              <a:rPr lang="es-ES_tradnl" sz="1600" b="1" dirty="0" smtClean="0">
                <a:latin typeface="Calibri" pitchFamily="34" charset="0"/>
                <a:cs typeface="Arial" pitchFamily="34" charset="0"/>
              </a:rPr>
              <a:t>Acciones de tipo penal</a:t>
            </a:r>
            <a:r>
              <a:rPr lang="es-ES_tradnl" sz="1600" dirty="0" smtClean="0">
                <a:latin typeface="Calibri" pitchFamily="34" charset="0"/>
                <a:cs typeface="Arial" pitchFamily="34" charset="0"/>
              </a:rPr>
              <a:t>:</a:t>
            </a:r>
          </a:p>
          <a:p>
            <a:pPr marL="542925"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42925" algn="l"/>
              </a:tabLst>
            </a:pPr>
            <a:r>
              <a:rPr lang="es-ES_tradnl" sz="1600" dirty="0" smtClean="0">
                <a:latin typeface="Calibri" pitchFamily="34" charset="0"/>
                <a:cs typeface="Arial" pitchFamily="34" charset="0"/>
              </a:rPr>
              <a:t>Prisión provisional</a:t>
            </a:r>
          </a:p>
          <a:p>
            <a:pPr marL="542925" marR="0" lvl="0" indent="-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542925" algn="l"/>
              </a:tabLst>
            </a:pPr>
            <a:r>
              <a:rPr lang="es-ES_tradnl" sz="1600" b="1" dirty="0" smtClean="0">
                <a:latin typeface="Calibri" pitchFamily="34" charset="0"/>
                <a:cs typeface="Arial" pitchFamily="34" charset="0"/>
              </a:rPr>
              <a:t>Acciones de tipo civil:</a:t>
            </a:r>
          </a:p>
          <a:p>
            <a:pPr marL="542925"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42925" algn="l"/>
              </a:tabLst>
            </a:pPr>
            <a:r>
              <a:rPr lang="es-ES_tradnl" sz="16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Vivienda, pensión, hijos, ayudas</a:t>
            </a:r>
            <a:endParaRPr kumimoji="0" lang="es-ES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570 Rectángulo redondeado"/>
          <p:cNvSpPr>
            <a:spLocks/>
          </p:cNvSpPr>
          <p:nvPr/>
        </p:nvSpPr>
        <p:spPr bwMode="auto">
          <a:xfrm>
            <a:off x="1403648" y="6093296"/>
            <a:ext cx="6048672" cy="432048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795D9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ES_tradnl" dirty="0" smtClean="0">
                <a:latin typeface="Arial Narrow" pitchFamily="34" charset="0"/>
                <a:cs typeface="Arial" pitchFamily="34" charset="0"/>
              </a:rPr>
              <a:t>SEGUIMIENTO DEL CASO DURANTE TODO EL PROCESO</a:t>
            </a:r>
            <a:endParaRPr kumimoji="0" lang="es-ES" sz="3200" i="0" u="none" strike="noStrike" normalizeH="0" baseline="0" dirty="0" smtClean="0">
              <a:latin typeface="Arial Narrow" pitchFamily="34" charset="0"/>
              <a:cs typeface="Arial" pitchFamily="34" charset="0"/>
            </a:endParaRPr>
          </a:p>
        </p:txBody>
      </p:sp>
      <p:cxnSp>
        <p:nvCxnSpPr>
          <p:cNvPr id="43" name="42 Conector recto"/>
          <p:cNvCxnSpPr/>
          <p:nvPr/>
        </p:nvCxnSpPr>
        <p:spPr>
          <a:xfrm>
            <a:off x="4427984" y="1340768"/>
            <a:ext cx="0" cy="4680520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7" grpId="0" animBg="1"/>
      <p:bldP spid="28" grpId="0" animBg="1"/>
      <p:bldP spid="29" grpId="0" build="allAtOnce" animBg="1"/>
      <p:bldP spid="38" grpId="0" build="allAtOnce" animBg="1"/>
      <p:bldP spid="42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Rectángulo redondeado"/>
          <p:cNvSpPr>
            <a:spLocks/>
          </p:cNvSpPr>
          <p:nvPr/>
        </p:nvSpPr>
        <p:spPr bwMode="auto">
          <a:xfrm>
            <a:off x="2555776" y="404664"/>
            <a:ext cx="3888432" cy="576064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SERVICIOS SOCIALES</a:t>
            </a:r>
            <a:endParaRPr lang="es-ES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8 Rectángulo redondeado"/>
          <p:cNvSpPr>
            <a:spLocks/>
          </p:cNvSpPr>
          <p:nvPr/>
        </p:nvSpPr>
        <p:spPr bwMode="auto">
          <a:xfrm>
            <a:off x="611560" y="1556792"/>
            <a:ext cx="2736304" cy="864096"/>
          </a:xfrm>
          <a:prstGeom prst="roundRect">
            <a:avLst>
              <a:gd name="adj" fmla="val 10053"/>
            </a:avLst>
          </a:prstGeom>
          <a:solidFill>
            <a:schemeClr val="accent2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SI PRESENTA LESIONES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                     O REQUIERE ASISTENCIA MÉDICA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Flecha a la derecha con bandas"/>
          <p:cNvSpPr/>
          <p:nvPr/>
        </p:nvSpPr>
        <p:spPr>
          <a:xfrm>
            <a:off x="3419872" y="1916832"/>
            <a:ext cx="1224136" cy="45719"/>
          </a:xfrm>
          <a:prstGeom prst="stripedRightArrow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8 Rectángulo redondeado"/>
          <p:cNvSpPr>
            <a:spLocks/>
          </p:cNvSpPr>
          <p:nvPr/>
        </p:nvSpPr>
        <p:spPr bwMode="auto">
          <a:xfrm>
            <a:off x="4788024" y="2780928"/>
            <a:ext cx="1584176" cy="3384376"/>
          </a:xfrm>
          <a:prstGeom prst="roundRect">
            <a:avLst>
              <a:gd name="adj" fmla="val 5423"/>
            </a:avLst>
          </a:prstGeom>
          <a:solidFill>
            <a:schemeClr val="accent1"/>
          </a:solidFill>
          <a:ln w="25400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FISCALIA</a:t>
            </a:r>
            <a:endParaRPr kumimoji="0" lang="es-ES" sz="40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8 Rectángulo redondeado"/>
          <p:cNvSpPr>
            <a:spLocks/>
          </p:cNvSpPr>
          <p:nvPr/>
        </p:nvSpPr>
        <p:spPr bwMode="auto">
          <a:xfrm>
            <a:off x="467544" y="2780928"/>
            <a:ext cx="3024336" cy="864096"/>
          </a:xfrm>
          <a:prstGeom prst="roundRect">
            <a:avLst>
              <a:gd name="adj" fmla="val 10053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SI EXISTIERA RIESGO             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PARA LA INTEGRIDAD O SEGURIDAD DE LA MUJER, SUS HIJOS/AS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Flecha a la derecha con bandas"/>
          <p:cNvSpPr/>
          <p:nvPr/>
        </p:nvSpPr>
        <p:spPr>
          <a:xfrm>
            <a:off x="3563888" y="3212976"/>
            <a:ext cx="1101722" cy="4571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8 Rectángulo redondeado"/>
          <p:cNvSpPr>
            <a:spLocks/>
          </p:cNvSpPr>
          <p:nvPr/>
        </p:nvSpPr>
        <p:spPr bwMode="auto">
          <a:xfrm>
            <a:off x="467544" y="4005064"/>
            <a:ext cx="3024336" cy="1008112"/>
          </a:xfrm>
          <a:prstGeom prst="roundRect">
            <a:avLst>
              <a:gd name="adj" fmla="val 10053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SI HUBIERA AGRESIÓN                O ABUSO SEXUAL</a:t>
            </a: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_tradn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(CUADRO DE RECOMENDACIONES)</a:t>
            </a:r>
            <a:endParaRPr kumimoji="0" lang="es-E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13" name="12 Flecha a la derecha con bandas"/>
          <p:cNvSpPr/>
          <p:nvPr/>
        </p:nvSpPr>
        <p:spPr>
          <a:xfrm>
            <a:off x="3563888" y="4437112"/>
            <a:ext cx="1101722" cy="4571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8 Rectángulo redondeado"/>
          <p:cNvSpPr>
            <a:spLocks/>
          </p:cNvSpPr>
          <p:nvPr/>
        </p:nvSpPr>
        <p:spPr bwMode="auto">
          <a:xfrm>
            <a:off x="323528" y="5301208"/>
            <a:ext cx="3528392" cy="864096"/>
          </a:xfrm>
          <a:prstGeom prst="roundRect">
            <a:avLst>
              <a:gd name="adj" fmla="val 3439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SI LA VICTIMA NO QUIERE DENUNCIAR</a:t>
            </a: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s-ES_tradnl" dirty="0" smtClean="0">
                <a:latin typeface="Calibri" pitchFamily="34" charset="0"/>
                <a:cs typeface="Arial" pitchFamily="34" charset="0"/>
              </a:rPr>
              <a:t>Servicios Sociales canalizan  petición de medidas urgentes</a:t>
            </a:r>
            <a:endParaRPr kumimoji="0" lang="es-E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Flecha a la derecha con bandas"/>
          <p:cNvSpPr/>
          <p:nvPr/>
        </p:nvSpPr>
        <p:spPr>
          <a:xfrm>
            <a:off x="3923928" y="5733256"/>
            <a:ext cx="720080" cy="4571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8 Rectángulo redondeado"/>
          <p:cNvSpPr>
            <a:spLocks/>
          </p:cNvSpPr>
          <p:nvPr/>
        </p:nvSpPr>
        <p:spPr bwMode="auto">
          <a:xfrm>
            <a:off x="6804248" y="3356992"/>
            <a:ext cx="1944216" cy="2232248"/>
          </a:xfrm>
          <a:prstGeom prst="roundRect">
            <a:avLst>
              <a:gd name="adj" fmla="val 1235"/>
            </a:avLst>
          </a:prstGeom>
          <a:solidFill>
            <a:schemeClr val="accent3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ES_tradnl" sz="1500" b="1" dirty="0" smtClean="0">
                <a:latin typeface="Calibri" pitchFamily="34" charset="0"/>
                <a:cs typeface="Arial" pitchFamily="34" charset="0"/>
              </a:rPr>
              <a:t>PONDRÁ EN MARCHA LOS DISPOSITIVOS</a:t>
            </a: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es-ES_tradnl" sz="2000" b="1" dirty="0" smtClean="0">
                <a:latin typeface="Calibri" pitchFamily="34" charset="0"/>
                <a:cs typeface="Arial" pitchFamily="34" charset="0"/>
              </a:rPr>
              <a:t>SALUD</a:t>
            </a: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es-ES_tradnl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FORENSE</a:t>
            </a: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es-ES_tradnl" sz="2000" b="1" dirty="0" smtClean="0">
                <a:latin typeface="Calibri" pitchFamily="34" charset="0"/>
                <a:cs typeface="Arial" pitchFamily="34" charset="0"/>
              </a:rPr>
              <a:t>POLICÍA</a:t>
            </a:r>
            <a:endParaRPr kumimoji="0" lang="es-E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Flecha a la derecha con bandas"/>
          <p:cNvSpPr/>
          <p:nvPr/>
        </p:nvSpPr>
        <p:spPr>
          <a:xfrm>
            <a:off x="6372200" y="4365104"/>
            <a:ext cx="720080" cy="72008"/>
          </a:xfrm>
          <a:prstGeom prst="stripedRightArrow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Flecha a la derecha con bandas"/>
          <p:cNvSpPr/>
          <p:nvPr/>
        </p:nvSpPr>
        <p:spPr>
          <a:xfrm>
            <a:off x="6372200" y="4725144"/>
            <a:ext cx="720080" cy="72008"/>
          </a:xfrm>
          <a:prstGeom prst="stripedRightArrow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Flecha a la derecha con bandas"/>
          <p:cNvSpPr/>
          <p:nvPr/>
        </p:nvSpPr>
        <p:spPr>
          <a:xfrm>
            <a:off x="6372200" y="5085183"/>
            <a:ext cx="720080" cy="72000"/>
          </a:xfrm>
          <a:prstGeom prst="stripedRightArrow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Flecha a la derecha con bandas"/>
          <p:cNvSpPr/>
          <p:nvPr/>
        </p:nvSpPr>
        <p:spPr>
          <a:xfrm rot="5400000">
            <a:off x="5004048" y="2708923"/>
            <a:ext cx="1080119" cy="72008"/>
          </a:xfrm>
          <a:prstGeom prst="strip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8 Rectángulo redondeado"/>
          <p:cNvSpPr>
            <a:spLocks/>
          </p:cNvSpPr>
          <p:nvPr/>
        </p:nvSpPr>
        <p:spPr bwMode="auto">
          <a:xfrm>
            <a:off x="4788024" y="1556792"/>
            <a:ext cx="1512168" cy="792088"/>
          </a:xfrm>
          <a:prstGeom prst="roundRect">
            <a:avLst>
              <a:gd name="adj" fmla="val 10053"/>
            </a:avLst>
          </a:prstGeom>
          <a:solidFill>
            <a:srgbClr val="C00000"/>
          </a:solidFill>
          <a:ln w="25400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32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SALUD</a:t>
            </a:r>
            <a:endParaRPr kumimoji="0" lang="es-ES" sz="44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5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683568" y="2420888"/>
            <a:ext cx="7776864" cy="1328023"/>
          </a:xfrm>
          <a:prstGeom prst="roundRect">
            <a:avLst>
              <a:gd name="adj" fmla="val 9495"/>
            </a:avLst>
          </a:prstGeom>
          <a:solidFill>
            <a:schemeClr val="accent5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3600" b="1" kern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INTERVENCIÓN Y RESPONSABILIDADES </a:t>
            </a:r>
          </a:p>
          <a:p>
            <a:pPr algn="ctr"/>
            <a:r>
              <a:rPr lang="es-ES" sz="3600" b="1" kern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DEL ÁMBITO EDUCATIVO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71600" y="836712"/>
            <a:ext cx="698477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200" b="1" dirty="0" smtClean="0"/>
              <a:t>MINISTERIO DE LA MUJER Y MINISTERIO DE EDUCACIÓN </a:t>
            </a:r>
            <a:r>
              <a:rPr lang="es-ES" sz="4000" dirty="0" smtClean="0">
                <a:solidFill>
                  <a:schemeClr val="accent1">
                    <a:lumMod val="50000"/>
                  </a:schemeClr>
                </a:solidFill>
              </a:rPr>
              <a:t>ESTABLECERÁN</a:t>
            </a:r>
            <a:endParaRPr lang="es-ES" sz="22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ES_tradnl" sz="1100" dirty="0" smtClean="0"/>
          </a:p>
          <a:p>
            <a:endParaRPr lang="es-ES" sz="2800" dirty="0" smtClean="0"/>
          </a:p>
          <a:p>
            <a:pPr marL="447675" indent="-447675" algn="just">
              <a:buFont typeface="+mj-lt"/>
              <a:buAutoNum type="arabicPeriod"/>
            </a:pPr>
            <a:r>
              <a:rPr lang="es-ES" sz="2400" dirty="0" smtClean="0"/>
              <a:t>Políticas compartidas para la no violencia contra las mujeres y las niñas en la educación pública y en la privada</a:t>
            </a:r>
          </a:p>
          <a:p>
            <a:pPr marL="447675" indent="-447675" algn="just">
              <a:buFont typeface="+mj-lt"/>
              <a:buAutoNum type="arabicPeriod"/>
            </a:pPr>
            <a:endParaRPr lang="es-ES" sz="2400" dirty="0" smtClean="0"/>
          </a:p>
          <a:p>
            <a:pPr marL="447675" indent="-447675" algn="just">
              <a:buFont typeface="+mj-lt"/>
              <a:buAutoNum type="arabicPeriod"/>
            </a:pPr>
            <a:r>
              <a:rPr lang="es-ES" sz="2400" dirty="0" smtClean="0"/>
              <a:t>Programas de vigilancia y control</a:t>
            </a:r>
          </a:p>
          <a:p>
            <a:pPr marL="447675" indent="-447675" algn="just">
              <a:buFont typeface="+mj-lt"/>
              <a:buAutoNum type="arabicPeriod"/>
            </a:pPr>
            <a:endParaRPr lang="es-ES" sz="2800" dirty="0" smtClean="0"/>
          </a:p>
          <a:p>
            <a:pPr marL="447675" indent="-447675" algn="just">
              <a:buFont typeface="+mj-lt"/>
              <a:buAutoNum type="arabicPeriod"/>
            </a:pPr>
            <a:r>
              <a:rPr lang="es-ES" sz="2400" dirty="0" smtClean="0"/>
              <a:t>Capacitación de los docentes de los distintos niveles del sistema educativo</a:t>
            </a:r>
            <a:endParaRPr lang="es-E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" name="77 Conector recto"/>
          <p:cNvCxnSpPr/>
          <p:nvPr/>
        </p:nvCxnSpPr>
        <p:spPr>
          <a:xfrm>
            <a:off x="3491880" y="5733256"/>
            <a:ext cx="2376264" cy="0"/>
          </a:xfrm>
          <a:prstGeom prst="line">
            <a:avLst/>
          </a:prstGeom>
          <a:ln w="28575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" name="8 Rectángulo redondeado"/>
          <p:cNvSpPr>
            <a:spLocks/>
          </p:cNvSpPr>
          <p:nvPr/>
        </p:nvSpPr>
        <p:spPr bwMode="auto">
          <a:xfrm>
            <a:off x="1619672" y="360040"/>
            <a:ext cx="5976664" cy="504056"/>
          </a:xfrm>
          <a:prstGeom prst="roundRect">
            <a:avLst>
              <a:gd name="adj" fmla="val 10053"/>
            </a:avLst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SI SE DETECTA MALTRATO EN EL AMBITO EDUCATIVO</a:t>
            </a:r>
            <a:endParaRPr kumimoji="0" lang="es-E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8" name="8 Rectángulo redondeado"/>
          <p:cNvSpPr>
            <a:spLocks/>
          </p:cNvSpPr>
          <p:nvPr/>
        </p:nvSpPr>
        <p:spPr bwMode="auto">
          <a:xfrm>
            <a:off x="827584" y="2016224"/>
            <a:ext cx="3168352" cy="1052736"/>
          </a:xfrm>
          <a:prstGeom prst="roundRect">
            <a:avLst>
              <a:gd name="adj" fmla="val 3439"/>
            </a:avLst>
          </a:prstGeom>
          <a:solidFill>
            <a:srgbClr val="FFFFFF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RECOGIDA DE INFORMACIÓN</a:t>
            </a: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s-ES_tradnl" sz="1600" dirty="0" smtClean="0">
                <a:latin typeface="Calibri" pitchFamily="34" charset="0"/>
                <a:cs typeface="Arial" pitchFamily="34" charset="0"/>
              </a:rPr>
              <a:t>Centro                                        Alumnos/as  afectados/implicados</a:t>
            </a: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s-ES_tradnl" sz="1600" dirty="0" smtClean="0">
                <a:latin typeface="Calibri" pitchFamily="34" charset="0"/>
                <a:cs typeface="Arial" pitchFamily="34" charset="0"/>
              </a:rPr>
              <a:t>Tipo y gravedad de la agresión</a:t>
            </a:r>
          </a:p>
        </p:txBody>
      </p:sp>
      <p:sp>
        <p:nvSpPr>
          <p:cNvPr id="9" name="8 Rectángulo redondeado"/>
          <p:cNvSpPr>
            <a:spLocks/>
          </p:cNvSpPr>
          <p:nvPr/>
        </p:nvSpPr>
        <p:spPr bwMode="auto">
          <a:xfrm>
            <a:off x="4932040" y="2016224"/>
            <a:ext cx="3528392" cy="1052736"/>
          </a:xfrm>
          <a:prstGeom prst="roundRect">
            <a:avLst>
              <a:gd name="adj" fmla="val 3439"/>
            </a:avLst>
          </a:prstGeom>
          <a:solidFill>
            <a:srgbClr val="FFFFFF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s-ES_tradnl" sz="1600" b="1" dirty="0" smtClean="0">
                <a:latin typeface="Calibri" pitchFamily="34" charset="0"/>
                <a:cs typeface="Arial" pitchFamily="34" charset="0"/>
              </a:rPr>
              <a:t>ANALISIS DEL CASO                  INTERVENCIÓN URGENTE</a:t>
            </a:r>
            <a:endParaRPr kumimoji="0" lang="es-E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s-ES_tradnl" sz="1600" dirty="0" smtClean="0">
                <a:latin typeface="Calibri" pitchFamily="34" charset="0"/>
                <a:cs typeface="Arial" pitchFamily="34" charset="0"/>
              </a:rPr>
              <a:t>Adopción de medidas para garantizar la seguridad y corrección del agresor</a:t>
            </a:r>
          </a:p>
        </p:txBody>
      </p:sp>
      <p:sp>
        <p:nvSpPr>
          <p:cNvPr id="7" name="6 Flecha a la derecha con bandas"/>
          <p:cNvSpPr/>
          <p:nvPr/>
        </p:nvSpPr>
        <p:spPr>
          <a:xfrm rot="5400000" flipV="1">
            <a:off x="2182593" y="1713951"/>
            <a:ext cx="504053" cy="45719"/>
          </a:xfrm>
          <a:prstGeom prst="stripedRightArrow">
            <a:avLst/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Flecha a la derecha con bandas"/>
          <p:cNvSpPr/>
          <p:nvPr/>
        </p:nvSpPr>
        <p:spPr>
          <a:xfrm rot="5400000" flipV="1">
            <a:off x="6517306" y="1699719"/>
            <a:ext cx="476671" cy="46802"/>
          </a:xfrm>
          <a:prstGeom prst="stripedRightArrow">
            <a:avLst/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4" name="23 Conector recto"/>
          <p:cNvCxnSpPr>
            <a:stCxn id="7" idx="1"/>
            <a:endCxn id="19" idx="1"/>
          </p:cNvCxnSpPr>
          <p:nvPr/>
        </p:nvCxnSpPr>
        <p:spPr>
          <a:xfrm>
            <a:off x="2434620" y="1484784"/>
            <a:ext cx="4321022" cy="1"/>
          </a:xfrm>
          <a:prstGeom prst="line">
            <a:avLst/>
          </a:prstGeom>
          <a:ln w="28575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" name="8 Rectángulo redondeado"/>
          <p:cNvSpPr>
            <a:spLocks/>
          </p:cNvSpPr>
          <p:nvPr/>
        </p:nvSpPr>
        <p:spPr bwMode="auto">
          <a:xfrm>
            <a:off x="3059832" y="1152128"/>
            <a:ext cx="3096344" cy="648072"/>
          </a:xfrm>
          <a:prstGeom prst="roundRect">
            <a:avLst>
              <a:gd name="adj" fmla="val 10053"/>
            </a:avLst>
          </a:prstGeom>
          <a:solidFill>
            <a:schemeClr val="accent2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DIRECCIÓN DEL CENTRO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                     O PERSONA RESPONSABLE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Flecha a la derecha con bandas"/>
          <p:cNvSpPr/>
          <p:nvPr/>
        </p:nvSpPr>
        <p:spPr>
          <a:xfrm rot="5400000" flipV="1">
            <a:off x="4499992" y="980729"/>
            <a:ext cx="216025" cy="72010"/>
          </a:xfrm>
          <a:prstGeom prst="strip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8 Rectángulo redondeado"/>
          <p:cNvSpPr>
            <a:spLocks/>
          </p:cNvSpPr>
          <p:nvPr/>
        </p:nvSpPr>
        <p:spPr bwMode="auto">
          <a:xfrm>
            <a:off x="971600" y="3861048"/>
            <a:ext cx="2160240" cy="504056"/>
          </a:xfrm>
          <a:prstGeom prst="roundRect">
            <a:avLst>
              <a:gd name="adj" fmla="val 10053"/>
            </a:avLst>
          </a:prstGeom>
          <a:solidFill>
            <a:schemeClr val="accent5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FUERA</a:t>
            </a: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s-ES" sz="1700" dirty="0" smtClean="0">
                <a:latin typeface="Calibri" pitchFamily="34" charset="0"/>
                <a:cs typeface="Arial" pitchFamily="34" charset="0"/>
              </a:rPr>
              <a:t>d</a:t>
            </a:r>
            <a:r>
              <a:rPr kumimoji="0" lang="es-ES" sz="17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el contexto familiar</a:t>
            </a:r>
            <a:endParaRPr kumimoji="0" lang="es-ES" sz="17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8 Rectángulo redondeado"/>
          <p:cNvSpPr>
            <a:spLocks/>
          </p:cNvSpPr>
          <p:nvPr/>
        </p:nvSpPr>
        <p:spPr bwMode="auto">
          <a:xfrm>
            <a:off x="6084168" y="3861048"/>
            <a:ext cx="2160000" cy="504056"/>
          </a:xfrm>
          <a:prstGeom prst="roundRect">
            <a:avLst>
              <a:gd name="adj" fmla="val 10053"/>
            </a:avLst>
          </a:prstGeom>
          <a:solidFill>
            <a:schemeClr val="accent5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s-ES_tradnl" sz="1700" b="1" dirty="0" smtClean="0">
                <a:latin typeface="Calibri" pitchFamily="34" charset="0"/>
                <a:cs typeface="Arial" pitchFamily="34" charset="0"/>
              </a:rPr>
              <a:t>DENTRO</a:t>
            </a: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s-ES" sz="1700" dirty="0" smtClean="0">
                <a:latin typeface="Calibri" pitchFamily="34" charset="0"/>
                <a:cs typeface="Arial" pitchFamily="34" charset="0"/>
              </a:rPr>
              <a:t>d</a:t>
            </a:r>
            <a:r>
              <a:rPr kumimoji="0" lang="es-ES" sz="17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el contexto familiar</a:t>
            </a:r>
            <a:endParaRPr kumimoji="0" lang="es-ES" sz="17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8 Rectángulo redondeado"/>
          <p:cNvSpPr>
            <a:spLocks/>
          </p:cNvSpPr>
          <p:nvPr/>
        </p:nvSpPr>
        <p:spPr bwMode="auto">
          <a:xfrm>
            <a:off x="539552" y="4653136"/>
            <a:ext cx="3024336" cy="432048"/>
          </a:xfrm>
          <a:prstGeom prst="roundRect">
            <a:avLst>
              <a:gd name="adj" fmla="val 10053"/>
            </a:avLst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COMUNICACIÓN A LA FAMILIA (1)</a:t>
            </a:r>
            <a:endParaRPr kumimoji="0" lang="es-E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6" name="55 Conector recto de flecha"/>
          <p:cNvCxnSpPr>
            <a:stCxn id="38" idx="2"/>
          </p:cNvCxnSpPr>
          <p:nvPr/>
        </p:nvCxnSpPr>
        <p:spPr>
          <a:xfrm>
            <a:off x="2051720" y="4365104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8 Rectángulo redondeado"/>
          <p:cNvSpPr>
            <a:spLocks/>
          </p:cNvSpPr>
          <p:nvPr/>
        </p:nvSpPr>
        <p:spPr bwMode="auto">
          <a:xfrm>
            <a:off x="827584" y="5445224"/>
            <a:ext cx="2592288" cy="792088"/>
          </a:xfrm>
          <a:prstGeom prst="roundRect">
            <a:avLst>
              <a:gd name="adj" fmla="val 1235"/>
            </a:avLst>
          </a:prstGeom>
          <a:solidFill>
            <a:srgbClr val="FFFFFF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COMPLETAR, CONTRASTAR Y ANALIZAR INFORMACIÓN:</a:t>
            </a:r>
            <a:r>
              <a:rPr kumimoji="0" lang="es-E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lang="es-ES_tradnl" sz="1400" b="1" dirty="0" smtClean="0">
                <a:latin typeface="Calibri" pitchFamily="34" charset="0"/>
                <a:cs typeface="Arial" pitchFamily="34" charset="0"/>
              </a:rPr>
              <a:t>Cuestionarios, entrevistas</a:t>
            </a:r>
            <a:endParaRPr kumimoji="0" lang="es-E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58 Conector recto de flecha"/>
          <p:cNvCxnSpPr/>
          <p:nvPr/>
        </p:nvCxnSpPr>
        <p:spPr>
          <a:xfrm>
            <a:off x="2123728" y="5112568"/>
            <a:ext cx="0" cy="26064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8 Rectángulo redondeado"/>
          <p:cNvSpPr>
            <a:spLocks/>
          </p:cNvSpPr>
          <p:nvPr/>
        </p:nvSpPr>
        <p:spPr bwMode="auto">
          <a:xfrm>
            <a:off x="5868144" y="4581128"/>
            <a:ext cx="2808312" cy="57606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s-ES_tradnl" sz="2000" b="1" dirty="0" smtClean="0">
                <a:latin typeface="Calibri" pitchFamily="34" charset="0"/>
                <a:cs typeface="Arial" pitchFamily="34" charset="0"/>
              </a:rPr>
              <a:t>FISCALIA</a:t>
            </a:r>
            <a:r>
              <a:rPr lang="es-ES_tradnl" sz="1600" dirty="0" smtClean="0">
                <a:latin typeface="Calibri" pitchFamily="34" charset="0"/>
                <a:cs typeface="Arial" pitchFamily="34" charset="0"/>
              </a:rPr>
              <a:t>                                          </a:t>
            </a:r>
            <a:r>
              <a:rPr lang="es-ES_tradnl" sz="1300" b="1" dirty="0" smtClean="0">
                <a:latin typeface="Calibri" pitchFamily="34" charset="0"/>
                <a:cs typeface="Arial" pitchFamily="34" charset="0"/>
              </a:rPr>
              <a:t>MINISTERIO DE LA MUJER/SEDAMUR</a:t>
            </a:r>
            <a:endParaRPr kumimoji="0" lang="es-E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60 Conector recto de flecha"/>
          <p:cNvCxnSpPr/>
          <p:nvPr/>
        </p:nvCxnSpPr>
        <p:spPr>
          <a:xfrm>
            <a:off x="7236296" y="4365104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8 Rectángulo redondeado"/>
          <p:cNvSpPr>
            <a:spLocks/>
          </p:cNvSpPr>
          <p:nvPr/>
        </p:nvSpPr>
        <p:spPr bwMode="auto">
          <a:xfrm>
            <a:off x="5940152" y="5373216"/>
            <a:ext cx="2664296" cy="504056"/>
          </a:xfrm>
          <a:prstGeom prst="roundRect">
            <a:avLst>
              <a:gd name="adj" fmla="val 1235"/>
            </a:avLst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_tradn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INFORMAR                                                       A INSPECCION</a:t>
            </a:r>
            <a:r>
              <a:rPr kumimoji="0" lang="es-ES_tradnl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EDUCATIVA</a:t>
            </a:r>
            <a:endParaRPr kumimoji="0" lang="es-E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5" name="64 Conector recto de flecha"/>
          <p:cNvCxnSpPr/>
          <p:nvPr/>
        </p:nvCxnSpPr>
        <p:spPr>
          <a:xfrm>
            <a:off x="7236296" y="5157192"/>
            <a:ext cx="0" cy="21602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8 Rectángulo redondeado"/>
          <p:cNvSpPr>
            <a:spLocks/>
          </p:cNvSpPr>
          <p:nvPr/>
        </p:nvSpPr>
        <p:spPr bwMode="auto">
          <a:xfrm>
            <a:off x="3851920" y="5373216"/>
            <a:ext cx="1656184" cy="720080"/>
          </a:xfrm>
          <a:prstGeom prst="flowChartAlternateProcess">
            <a:avLst/>
          </a:prstGeom>
          <a:ln w="12700"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ES_tradnl" sz="14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SI EL MALTRATO  ES ENTRE IGUALES</a:t>
            </a:r>
            <a:endParaRPr kumimoji="0" lang="es-E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8 Rectángulo redondeado"/>
          <p:cNvSpPr>
            <a:spLocks/>
          </p:cNvSpPr>
          <p:nvPr/>
        </p:nvSpPr>
        <p:spPr bwMode="auto">
          <a:xfrm>
            <a:off x="6084168" y="6093296"/>
            <a:ext cx="2448272" cy="387424"/>
          </a:xfrm>
          <a:prstGeom prst="roundRect">
            <a:avLst>
              <a:gd name="adj" fmla="val 10053"/>
            </a:avLst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PLAN DE ACTUACIÓN</a:t>
            </a:r>
            <a:endParaRPr kumimoji="0" lang="es-E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7" name="86 Conector recto de flecha"/>
          <p:cNvCxnSpPr/>
          <p:nvPr/>
        </p:nvCxnSpPr>
        <p:spPr>
          <a:xfrm>
            <a:off x="7236296" y="5877272"/>
            <a:ext cx="0" cy="21602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Cerrar corchete"/>
          <p:cNvSpPr/>
          <p:nvPr/>
        </p:nvSpPr>
        <p:spPr>
          <a:xfrm rot="5400000">
            <a:off x="4499992" y="980728"/>
            <a:ext cx="216024" cy="4392488"/>
          </a:xfrm>
          <a:prstGeom prst="rightBracket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0" name="39 Conector recto de flecha"/>
          <p:cNvCxnSpPr/>
          <p:nvPr/>
        </p:nvCxnSpPr>
        <p:spPr>
          <a:xfrm flipH="1">
            <a:off x="4644008" y="3284984"/>
            <a:ext cx="120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3" name="42 Cerrar corchete"/>
          <p:cNvSpPr/>
          <p:nvPr/>
        </p:nvSpPr>
        <p:spPr>
          <a:xfrm rot="5400000" flipH="1">
            <a:off x="4572000" y="1268760"/>
            <a:ext cx="144016" cy="5040560"/>
          </a:xfrm>
          <a:prstGeom prst="rightBracket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8 Rectángulo redondeado"/>
          <p:cNvSpPr>
            <a:spLocks/>
          </p:cNvSpPr>
          <p:nvPr/>
        </p:nvSpPr>
        <p:spPr bwMode="auto">
          <a:xfrm>
            <a:off x="3779912" y="3573016"/>
            <a:ext cx="1728192" cy="432048"/>
          </a:xfrm>
          <a:prstGeom prst="roundRect">
            <a:avLst>
              <a:gd name="adj" fmla="val 10053"/>
            </a:avLst>
          </a:prstGeom>
          <a:solidFill>
            <a:srgbClr val="C00000"/>
          </a:solidFill>
          <a:ln w="25400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ES_tradnl" sz="2400" b="1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VIOLENCIA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7" grpId="0" animBg="1"/>
      <p:bldP spid="19" grpId="0" animBg="1"/>
      <p:bldP spid="5" grpId="0" animBg="1"/>
      <p:bldP spid="6" grpId="0" animBg="1"/>
      <p:bldP spid="38" grpId="0" animBg="1"/>
      <p:bldP spid="42" grpId="0" animBg="1"/>
      <p:bldP spid="47" grpId="0" animBg="1"/>
      <p:bldP spid="58" grpId="0" animBg="1"/>
      <p:bldP spid="60" grpId="0" animBg="1"/>
      <p:bldP spid="64" grpId="0" animBg="1"/>
      <p:bldP spid="68" grpId="0" animBg="1"/>
      <p:bldP spid="86" grpId="0" animBg="1"/>
      <p:bldP spid="39" grpId="0" animBg="1"/>
      <p:bldP spid="43" grpId="0" animBg="1"/>
      <p:bldP spid="31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8 Rectángulo redondeado"/>
          <p:cNvSpPr>
            <a:spLocks/>
          </p:cNvSpPr>
          <p:nvPr/>
        </p:nvSpPr>
        <p:spPr bwMode="auto">
          <a:xfrm>
            <a:off x="2411760" y="360040"/>
            <a:ext cx="4392488" cy="692696"/>
          </a:xfrm>
          <a:prstGeom prst="roundRect">
            <a:avLst>
              <a:gd name="adj" fmla="val 10053"/>
            </a:avLst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PLAN DE ACTUACIÓN                                         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EN EL AMBITO EDUCATIVO</a:t>
            </a:r>
            <a:endParaRPr kumimoji="0" lang="es-E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8" name="8 Rectángulo redondeado"/>
          <p:cNvSpPr>
            <a:spLocks/>
          </p:cNvSpPr>
          <p:nvPr/>
        </p:nvSpPr>
        <p:spPr bwMode="auto">
          <a:xfrm>
            <a:off x="1475656" y="1556792"/>
            <a:ext cx="6192688" cy="2376264"/>
          </a:xfrm>
          <a:prstGeom prst="roundRect">
            <a:avLst>
              <a:gd name="adj" fmla="val 3439"/>
            </a:avLst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_tradnl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MEDIDAS A APLICAR</a:t>
            </a:r>
            <a:r>
              <a:rPr kumimoji="0" lang="es-ES_tradnl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A LAS PERSONAS IMPLICADAS</a:t>
            </a:r>
          </a:p>
          <a:p>
            <a:pPr marL="342900" marR="0" lvl="0" indent="-342900" algn="just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lang="es-ES_tradnl" sz="2000" dirty="0" smtClean="0">
                <a:latin typeface="Calibri" pitchFamily="34" charset="0"/>
                <a:cs typeface="Arial" pitchFamily="34" charset="0"/>
              </a:rPr>
              <a:t>MEDIDAS A APLICAR A LAS FAMILIAS</a:t>
            </a:r>
          </a:p>
          <a:p>
            <a:pPr marL="342900" marR="0" lvl="0" indent="-342900" algn="just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lang="es-ES_tradnl" sz="2000" dirty="0" smtClean="0">
                <a:latin typeface="Calibri" pitchFamily="34" charset="0"/>
                <a:cs typeface="Arial" pitchFamily="34" charset="0"/>
              </a:rPr>
              <a:t>RESTO DEL ALUMNADO</a:t>
            </a:r>
          </a:p>
          <a:p>
            <a:pPr marL="342900" marR="0" lvl="0" indent="-342900" algn="just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lang="es-ES_tradnl" sz="2000" dirty="0" smtClean="0">
                <a:latin typeface="Calibri" pitchFamily="34" charset="0"/>
                <a:cs typeface="Arial" pitchFamily="34" charset="0"/>
              </a:rPr>
              <a:t>EQUIPO DOCENTE</a:t>
            </a:r>
          </a:p>
          <a:p>
            <a:pPr marL="342900" marR="0" lvl="0" indent="-342900" algn="just" defTabSz="914400" rtl="0" eaLnBrk="1" fontAlgn="base" latinLnBrk="0" hangingPunct="1">
              <a:spcBef>
                <a:spcPct val="0"/>
              </a:spcBef>
              <a:spcAft>
                <a:spcPts val="1000"/>
              </a:spcAft>
              <a:buClrTx/>
              <a:buSzTx/>
              <a:buFont typeface="+mj-lt"/>
              <a:buAutoNum type="arabicPeriod"/>
              <a:tabLst/>
            </a:pPr>
            <a:r>
              <a:rPr lang="es-ES_tradnl" sz="2000" dirty="0" smtClean="0">
                <a:latin typeface="Calibri" pitchFamily="34" charset="0"/>
                <a:cs typeface="Arial" pitchFamily="34" charset="0"/>
              </a:rPr>
              <a:t>COMUNICACIÓN SI ES GRAVE:</a:t>
            </a:r>
          </a:p>
          <a:p>
            <a:pPr marL="542925" marR="0" lvl="0" indent="-180975" algn="just" defTabSz="914400" rtl="0" eaLnBrk="1" fontAlgn="base" latinLnBrk="0" hangingPunct="1">
              <a:spcBef>
                <a:spcPct val="0"/>
              </a:spcBef>
              <a:spcAft>
                <a:spcPts val="3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s-ES_tradnl" sz="2000" dirty="0" smtClean="0">
                <a:latin typeface="Calibri" pitchFamily="34" charset="0"/>
                <a:cs typeface="Arial" pitchFamily="34" charset="0"/>
              </a:rPr>
              <a:t>INSTANCIAS SOCIALES, SANITARIAS Y JUDICIALES</a:t>
            </a:r>
          </a:p>
        </p:txBody>
      </p:sp>
      <p:sp>
        <p:nvSpPr>
          <p:cNvPr id="7" name="6 Flecha a la derecha con bandas"/>
          <p:cNvSpPr/>
          <p:nvPr/>
        </p:nvSpPr>
        <p:spPr>
          <a:xfrm rot="5400000" flipV="1">
            <a:off x="2303748" y="1340768"/>
            <a:ext cx="216023" cy="72008"/>
          </a:xfrm>
          <a:prstGeom prst="stripedRightArrow">
            <a:avLst/>
          </a:prstGeom>
          <a:solidFill>
            <a:schemeClr val="accent4"/>
          </a:solidFill>
          <a:ln w="31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Flecha a la derecha con bandas"/>
          <p:cNvSpPr/>
          <p:nvPr/>
        </p:nvSpPr>
        <p:spPr>
          <a:xfrm rot="5400000" flipV="1">
            <a:off x="6525948" y="1340759"/>
            <a:ext cx="215999" cy="72000"/>
          </a:xfrm>
          <a:prstGeom prst="stripedRightArrow">
            <a:avLst/>
          </a:prstGeom>
          <a:solidFill>
            <a:schemeClr val="accent1"/>
          </a:solidFill>
          <a:ln w="31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4" name="23 Conector recto"/>
          <p:cNvCxnSpPr>
            <a:stCxn id="7" idx="1"/>
            <a:endCxn id="19" idx="1"/>
          </p:cNvCxnSpPr>
          <p:nvPr/>
        </p:nvCxnSpPr>
        <p:spPr>
          <a:xfrm flipV="1">
            <a:off x="2411760" y="1268760"/>
            <a:ext cx="4222188" cy="1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" name="5 Flecha a la derecha con bandas"/>
          <p:cNvSpPr/>
          <p:nvPr/>
        </p:nvSpPr>
        <p:spPr>
          <a:xfrm rot="5400000" flipV="1">
            <a:off x="4471190" y="1153548"/>
            <a:ext cx="129616" cy="72012"/>
          </a:xfrm>
          <a:prstGeom prst="strip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7" name="36 Conector recto de flecha"/>
          <p:cNvCxnSpPr/>
          <p:nvPr/>
        </p:nvCxnSpPr>
        <p:spPr>
          <a:xfrm flipH="1">
            <a:off x="4572000" y="3933056"/>
            <a:ext cx="120" cy="21602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8 Rectángulo redondeado"/>
          <p:cNvSpPr>
            <a:spLocks/>
          </p:cNvSpPr>
          <p:nvPr/>
        </p:nvSpPr>
        <p:spPr bwMode="auto">
          <a:xfrm>
            <a:off x="2555776" y="4221088"/>
            <a:ext cx="4032448" cy="720080"/>
          </a:xfrm>
          <a:prstGeom prst="roundRect">
            <a:avLst>
              <a:gd name="adj" fmla="val 10053"/>
            </a:avLst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ES" sz="2000" dirty="0" smtClean="0">
                <a:latin typeface="Calibri" pitchFamily="34" charset="0"/>
                <a:cs typeface="Arial" pitchFamily="34" charset="0"/>
              </a:rPr>
              <a:t>INFORMAR A</a:t>
            </a:r>
            <a:r>
              <a:rPr kumimoji="0" lang="es-E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LAS FAMILIAS (2)                                        sobre</a:t>
            </a:r>
            <a:r>
              <a:rPr kumimoji="0" lang="es-ES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medidas propuestas del Plan</a:t>
            </a:r>
            <a:endParaRPr kumimoji="0" lang="es-ES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60 Conector recto de flecha"/>
          <p:cNvCxnSpPr/>
          <p:nvPr/>
        </p:nvCxnSpPr>
        <p:spPr>
          <a:xfrm>
            <a:off x="4572000" y="5013176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8 Rectángulo redondeado"/>
          <p:cNvSpPr>
            <a:spLocks/>
          </p:cNvSpPr>
          <p:nvPr/>
        </p:nvSpPr>
        <p:spPr bwMode="auto">
          <a:xfrm>
            <a:off x="395536" y="5229200"/>
            <a:ext cx="8280920" cy="1224136"/>
          </a:xfrm>
          <a:prstGeom prst="flowChartAlternateProcess">
            <a:avLst/>
          </a:prstGeom>
          <a:ln w="12700"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600"/>
              </a:spcAft>
            </a:pPr>
            <a:r>
              <a:rPr lang="es-ES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DIRECCIÓN DEL CENTRO</a:t>
            </a:r>
          </a:p>
          <a:p>
            <a:pPr lvl="0" algn="ctr" fontAlgn="base">
              <a:spcBef>
                <a:spcPct val="0"/>
              </a:spcBef>
            </a:pPr>
            <a:r>
              <a:rPr lang="es-ES_tradn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Seguimiento y evaluación de las medidas adoptadas</a:t>
            </a:r>
          </a:p>
          <a:p>
            <a:pPr lvl="0" algn="ctr" fontAlgn="base">
              <a:spcBef>
                <a:spcPct val="0"/>
              </a:spcBef>
            </a:pPr>
            <a:r>
              <a:rPr kumimoji="0" lang="es-ES_tradnl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Informar periódicamente a la Inspección educativa sobre su cumplimiento o no</a:t>
            </a:r>
            <a:r>
              <a:rPr kumimoji="0" lang="es-ES_tradnl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es-E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7" grpId="0" animBg="1"/>
      <p:bldP spid="19" grpId="0" animBg="1"/>
      <p:bldP spid="6" grpId="0" animBg="1"/>
      <p:bldP spid="47" grpId="0" animBg="1"/>
      <p:bldP spid="68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699792" y="2564904"/>
            <a:ext cx="3528392" cy="1296144"/>
          </a:xfrm>
          <a:prstGeom prst="roundRect">
            <a:avLst/>
          </a:prstGeom>
          <a:ln w="31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6000" dirty="0" smtClean="0"/>
              <a:t>GRACIAS</a:t>
            </a:r>
            <a:br>
              <a:rPr lang="es-ES_tradnl" sz="6000" dirty="0" smtClean="0"/>
            </a:br>
            <a:r>
              <a:rPr lang="es-ES_tradnl" sz="3100" dirty="0" smtClean="0"/>
              <a:t>POR SU ATENCIÓN</a:t>
            </a:r>
            <a:endParaRPr lang="es-E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755576" y="1675547"/>
            <a:ext cx="7560840" cy="4124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Los servicios sanitarios tienen un importantísimo rol en la detección, prevención abordaje y atención  de la violencia de género y los profesionales de estos servicios son el primer o único contacto que muchas mujeres víctimas tienen  con las instancias públicas cuando precisan apoyo o información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20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Tanto los centros de atención primaria como especializada  dentro del sistema de salud público-privada, deben detectar y atender a las mujeres víctimas de maltrato,   mediante una adecuada  diagnosis y atención médica, una valoración precisa de su seguridad y sistemas efectivos para movilizar los recursos propios para cada situación de violencia.</a:t>
            </a:r>
            <a:endParaRPr kumimoji="0" lang="es-E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0" y="548680"/>
            <a:ext cx="9144000" cy="584775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SALUD REMITE A FISCALÍA</a:t>
            </a:r>
            <a:endParaRPr lang="es-E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611560" y="1628800"/>
            <a:ext cx="756084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El elemento más relevante de las fases de diagnóstico y atención en los centros de salud en términos de la ruta de protección y de la apertura de diligencia judiciales es el INFORME MÉDICO (parte de lesiones). </a:t>
            </a:r>
            <a:endParaRPr kumimoji="0" lang="es-E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3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Se trata de un documento médico legal que se dirige al fiscal/a, cuando hay denuncia penal o juez/a competente ante cualquier incidente que genere lesiones que puedan ser constitutivas de falta o delito y su elaboración y relevamiento ha DE SER DE CARÁCTER OBLIGATORIO, en cualquier caso.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0" y="548680"/>
            <a:ext cx="9144000" cy="584775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SALUD REMITE A FISCALÍA</a:t>
            </a:r>
            <a:endParaRPr lang="es-E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467544" y="1844824"/>
            <a:ext cx="799288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s-ES" sz="2800" dirty="0" smtClean="0"/>
              <a:t>En este apartado se definen 2 escenarios posibles de la intervención:</a:t>
            </a: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40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542925" indent="-361950" algn="just">
              <a:buFont typeface="+mj-lt"/>
              <a:buAutoNum type="arabicPeriod"/>
            </a:pPr>
            <a:r>
              <a:rPr lang="es-ES" sz="2400" dirty="0" smtClean="0"/>
              <a:t>ANTE EPISODIO DE VIOLENCIA QUE </a:t>
            </a:r>
            <a:r>
              <a:rPr lang="es-ES" sz="2400" b="1" dirty="0" smtClean="0"/>
              <a:t>GENERA LESIONES </a:t>
            </a:r>
            <a:r>
              <a:rPr lang="es-ES" sz="2400" dirty="0" smtClean="0"/>
              <a:t>FÍSICAS O PSÍQUICAS DETECABLES Y EVIDENTES</a:t>
            </a:r>
          </a:p>
          <a:p>
            <a:pPr marL="542925" indent="-361950">
              <a:buFont typeface="+mj-lt"/>
              <a:buAutoNum type="arabicPeriod"/>
            </a:pPr>
            <a:endParaRPr lang="es-ES" sz="2400" dirty="0" smtClean="0"/>
          </a:p>
          <a:p>
            <a:pPr marL="542925" indent="-361950" algn="just">
              <a:buFont typeface="+mj-lt"/>
              <a:buAutoNum type="arabicPeriod"/>
            </a:pPr>
            <a:r>
              <a:rPr lang="es-ES" sz="2400" dirty="0" smtClean="0"/>
              <a:t>ANTE EPISODIO DE VIOLENCIA QUE </a:t>
            </a:r>
            <a:r>
              <a:rPr lang="es-ES" sz="2400" b="1" dirty="0" smtClean="0"/>
              <a:t>NO GENERA LESIONES </a:t>
            </a:r>
            <a:r>
              <a:rPr lang="es-ES" sz="2400" dirty="0" smtClean="0"/>
              <a:t>DESTACABLES Y EVIDENTES</a:t>
            </a:r>
          </a:p>
          <a:p>
            <a:endParaRPr lang="es-ES_tradnl" sz="2400" dirty="0" smtClean="0"/>
          </a:p>
          <a:p>
            <a:endParaRPr lang="es-ES" sz="2400" dirty="0"/>
          </a:p>
        </p:txBody>
      </p:sp>
      <p:sp>
        <p:nvSpPr>
          <p:cNvPr id="3" name="2 Rectángulo"/>
          <p:cNvSpPr/>
          <p:nvPr/>
        </p:nvSpPr>
        <p:spPr>
          <a:xfrm>
            <a:off x="0" y="548680"/>
            <a:ext cx="9144000" cy="584775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SALUD REMITE A FISCALÍA</a:t>
            </a:r>
            <a:endParaRPr lang="es-E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2041</TotalTime>
  <Words>5522</Words>
  <Application>Microsoft Office PowerPoint</Application>
  <PresentationFormat>Presentación en pantalla (4:3)</PresentationFormat>
  <Paragraphs>596</Paragraphs>
  <Slides>67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67</vt:i4>
      </vt:variant>
    </vt:vector>
  </HeadingPairs>
  <TitlesOfParts>
    <vt:vector size="6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 POR SU ATENCIÓN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Chaco</dc:creator>
  <cp:lastModifiedBy>Luz Entrena</cp:lastModifiedBy>
  <cp:revision>168</cp:revision>
  <dcterms:created xsi:type="dcterms:W3CDTF">2015-08-15T12:00:48Z</dcterms:created>
  <dcterms:modified xsi:type="dcterms:W3CDTF">2015-11-29T20:16:23Z</dcterms:modified>
</cp:coreProperties>
</file>